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webextensions/webextension1.xml" ContentType="application/vnd.ms-office.webextension+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67"/>
  </p:notesMasterIdLst>
  <p:sldIdLst>
    <p:sldId id="268" r:id="rId2"/>
    <p:sldId id="270" r:id="rId3"/>
    <p:sldId id="275" r:id="rId4"/>
    <p:sldId id="278" r:id="rId5"/>
    <p:sldId id="276" r:id="rId6"/>
    <p:sldId id="277" r:id="rId7"/>
    <p:sldId id="273" r:id="rId8"/>
    <p:sldId id="274" r:id="rId9"/>
    <p:sldId id="279" r:id="rId10"/>
    <p:sldId id="265" r:id="rId11"/>
    <p:sldId id="280" r:id="rId12"/>
    <p:sldId id="299" r:id="rId13"/>
    <p:sldId id="281" r:id="rId14"/>
    <p:sldId id="288" r:id="rId15"/>
    <p:sldId id="262" r:id="rId16"/>
    <p:sldId id="284" r:id="rId17"/>
    <p:sldId id="285" r:id="rId18"/>
    <p:sldId id="286" r:id="rId19"/>
    <p:sldId id="266" r:id="rId20"/>
    <p:sldId id="271" r:id="rId21"/>
    <p:sldId id="264" r:id="rId22"/>
    <p:sldId id="269" r:id="rId23"/>
    <p:sldId id="307" r:id="rId24"/>
    <p:sldId id="272" r:id="rId25"/>
    <p:sldId id="306" r:id="rId26"/>
    <p:sldId id="263" r:id="rId27"/>
    <p:sldId id="287" r:id="rId28"/>
    <p:sldId id="301" r:id="rId29"/>
    <p:sldId id="293" r:id="rId30"/>
    <p:sldId id="267" r:id="rId31"/>
    <p:sldId id="300" r:id="rId32"/>
    <p:sldId id="311" r:id="rId33"/>
    <p:sldId id="312" r:id="rId34"/>
    <p:sldId id="313" r:id="rId35"/>
    <p:sldId id="314" r:id="rId36"/>
    <p:sldId id="315" r:id="rId37"/>
    <p:sldId id="316" r:id="rId38"/>
    <p:sldId id="317" r:id="rId39"/>
    <p:sldId id="318" r:id="rId40"/>
    <p:sldId id="319" r:id="rId41"/>
    <p:sldId id="320" r:id="rId42"/>
    <p:sldId id="321" r:id="rId43"/>
    <p:sldId id="322" r:id="rId44"/>
    <p:sldId id="323" r:id="rId45"/>
    <p:sldId id="303" r:id="rId46"/>
    <p:sldId id="302" r:id="rId47"/>
    <p:sldId id="308" r:id="rId48"/>
    <p:sldId id="259" r:id="rId49"/>
    <p:sldId id="294" r:id="rId50"/>
    <p:sldId id="310" r:id="rId51"/>
    <p:sldId id="309" r:id="rId52"/>
    <p:sldId id="292" r:id="rId53"/>
    <p:sldId id="289" r:id="rId54"/>
    <p:sldId id="290" r:id="rId55"/>
    <p:sldId id="291" r:id="rId56"/>
    <p:sldId id="258" r:id="rId57"/>
    <p:sldId id="260" r:id="rId58"/>
    <p:sldId id="261" r:id="rId59"/>
    <p:sldId id="283" r:id="rId60"/>
    <p:sldId id="282" r:id="rId61"/>
    <p:sldId id="298" r:id="rId62"/>
    <p:sldId id="295" r:id="rId63"/>
    <p:sldId id="296" r:id="rId64"/>
    <p:sldId id="297" r:id="rId65"/>
    <p:sldId id="256"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13"/>
    <p:restoredTop sz="57527"/>
  </p:normalViewPr>
  <p:slideViewPr>
    <p:cSldViewPr snapToGrid="0" snapToObjects="1">
      <p:cViewPr>
        <p:scale>
          <a:sx n="87" d="100"/>
          <a:sy n="87" d="100"/>
        </p:scale>
        <p:origin x="672" y="14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notesMaster" Target="notesMasters/notesMaster1.xml"/><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0662BB-4338-4C20-A114-E87348B76378}"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A8535202-CFDA-4D82-BE84-7E83C76CF209}">
      <dgm:prSet custT="1"/>
      <dgm:spPr/>
      <dgm:t>
        <a:bodyPr/>
        <a:lstStyle/>
        <a:p>
          <a:pPr rtl="0"/>
          <a:r>
            <a:rPr lang="en-US" sz="1600" dirty="0"/>
            <a:t>Publish Web Service</a:t>
          </a:r>
        </a:p>
      </dgm:t>
    </dgm:pt>
    <dgm:pt modelId="{F5B7276C-75EF-44D1-A656-2D43D8474025}" type="parTrans" cxnId="{D6A334CC-6C92-4FA4-A130-AE2290DBDBE6}">
      <dgm:prSet/>
      <dgm:spPr/>
      <dgm:t>
        <a:bodyPr/>
        <a:lstStyle/>
        <a:p>
          <a:endParaRPr lang="en-US"/>
        </a:p>
      </dgm:t>
    </dgm:pt>
    <dgm:pt modelId="{B7B77D53-81CF-48D6-99A5-7D0F3A15A2B5}" type="sibTrans" cxnId="{D6A334CC-6C92-4FA4-A130-AE2290DBDBE6}">
      <dgm:prSet/>
      <dgm:spPr/>
      <dgm:t>
        <a:bodyPr/>
        <a:lstStyle/>
        <a:p>
          <a:endParaRPr lang="en-US"/>
        </a:p>
      </dgm:t>
    </dgm:pt>
    <dgm:pt modelId="{94451611-E5BE-49C7-97F9-2D370CC86C6F}" type="pres">
      <dgm:prSet presAssocID="{A30662BB-4338-4C20-A114-E87348B76378}" presName="CompostProcess" presStyleCnt="0">
        <dgm:presLayoutVars>
          <dgm:dir/>
          <dgm:resizeHandles val="exact"/>
        </dgm:presLayoutVars>
      </dgm:prSet>
      <dgm:spPr/>
      <dgm:t>
        <a:bodyPr/>
        <a:lstStyle/>
        <a:p>
          <a:endParaRPr lang="en-US"/>
        </a:p>
      </dgm:t>
    </dgm:pt>
    <dgm:pt modelId="{AB4748CC-F796-4349-817E-F653C3244398}" type="pres">
      <dgm:prSet presAssocID="{A30662BB-4338-4C20-A114-E87348B76378}" presName="arrow" presStyleLbl="bgShp" presStyleIdx="0" presStyleCnt="1" custScaleX="51339" custScaleY="51995" custLinFactNeighborX="-33839" custLinFactNeighborY="-3315"/>
      <dgm:spPr/>
    </dgm:pt>
    <dgm:pt modelId="{D0137A3E-25C6-42A7-9B06-3EE707316A5A}" type="pres">
      <dgm:prSet presAssocID="{A30662BB-4338-4C20-A114-E87348B76378}" presName="linearProcess" presStyleCnt="0"/>
      <dgm:spPr/>
    </dgm:pt>
    <dgm:pt modelId="{991805A0-51B7-42EB-A8D1-319D4A68D554}" type="pres">
      <dgm:prSet presAssocID="{A8535202-CFDA-4D82-BE84-7E83C76CF209}" presName="textNode" presStyleLbl="node1" presStyleIdx="0" presStyleCnt="1" custLinFactX="-8325" custLinFactNeighborX="-100000" custLinFactNeighborY="-12830">
        <dgm:presLayoutVars>
          <dgm:bulletEnabled val="1"/>
        </dgm:presLayoutVars>
      </dgm:prSet>
      <dgm:spPr/>
      <dgm:t>
        <a:bodyPr/>
        <a:lstStyle/>
        <a:p>
          <a:endParaRPr lang="en-US"/>
        </a:p>
      </dgm:t>
    </dgm:pt>
  </dgm:ptLst>
  <dgm:cxnLst>
    <dgm:cxn modelId="{D6A334CC-6C92-4FA4-A130-AE2290DBDBE6}" srcId="{A30662BB-4338-4C20-A114-E87348B76378}" destId="{A8535202-CFDA-4D82-BE84-7E83C76CF209}" srcOrd="0" destOrd="0" parTransId="{F5B7276C-75EF-44D1-A656-2D43D8474025}" sibTransId="{B7B77D53-81CF-48D6-99A5-7D0F3A15A2B5}"/>
    <dgm:cxn modelId="{DB8D3B07-0F8D-A04B-B53C-B1C5676BE7FE}" type="presOf" srcId="{A30662BB-4338-4C20-A114-E87348B76378}" destId="{94451611-E5BE-49C7-97F9-2D370CC86C6F}" srcOrd="0" destOrd="0" presId="urn:microsoft.com/office/officeart/2005/8/layout/hProcess9"/>
    <dgm:cxn modelId="{20BFD6A1-5299-3848-8E28-5171BB735D3D}" type="presOf" srcId="{A8535202-CFDA-4D82-BE84-7E83C76CF209}" destId="{991805A0-51B7-42EB-A8D1-319D4A68D554}" srcOrd="0" destOrd="0" presId="urn:microsoft.com/office/officeart/2005/8/layout/hProcess9"/>
    <dgm:cxn modelId="{91DB4B45-DFAB-BD41-B010-1F9245219308}" type="presParOf" srcId="{94451611-E5BE-49C7-97F9-2D370CC86C6F}" destId="{AB4748CC-F796-4349-817E-F653C3244398}" srcOrd="0" destOrd="0" presId="urn:microsoft.com/office/officeart/2005/8/layout/hProcess9"/>
    <dgm:cxn modelId="{965C69A2-A25B-384E-ACFF-0D25A2579475}" type="presParOf" srcId="{94451611-E5BE-49C7-97F9-2D370CC86C6F}" destId="{D0137A3E-25C6-42A7-9B06-3EE707316A5A}" srcOrd="1" destOrd="0" presId="urn:microsoft.com/office/officeart/2005/8/layout/hProcess9"/>
    <dgm:cxn modelId="{EF152A1A-A09F-D04A-8EB1-6F4E336E51C4}" type="presParOf" srcId="{D0137A3E-25C6-42A7-9B06-3EE707316A5A}" destId="{991805A0-51B7-42EB-A8D1-319D4A68D554}" srcOrd="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FBD870-9EEB-4B62-9FBB-F0BAD710A064}"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40CADCF0-58F0-47D4-A015-F5EA5193DB1F}">
      <dgm:prSet/>
      <dgm:spPr/>
      <dgm:t>
        <a:bodyPr/>
        <a:lstStyle/>
        <a:p>
          <a:pPr rtl="0"/>
          <a:r>
            <a:rPr lang="en-US" dirty="0"/>
            <a:t>Get  </a:t>
          </a:r>
          <a:r>
            <a:rPr lang="en-US" dirty="0" err="1" smtClean="0"/>
            <a:t>Qubole</a:t>
          </a:r>
          <a:r>
            <a:rPr lang="en-US" dirty="0" smtClean="0"/>
            <a:t> Subscription</a:t>
          </a:r>
          <a:endParaRPr lang="en-US" dirty="0"/>
        </a:p>
      </dgm:t>
    </dgm:pt>
    <dgm:pt modelId="{99796FE2-A925-4FF9-AAF3-49EFE49EF8DD}" type="parTrans" cxnId="{A09BF5B8-9C1D-4279-A56F-B15545C6E524}">
      <dgm:prSet/>
      <dgm:spPr/>
      <dgm:t>
        <a:bodyPr/>
        <a:lstStyle/>
        <a:p>
          <a:endParaRPr lang="en-US"/>
        </a:p>
      </dgm:t>
    </dgm:pt>
    <dgm:pt modelId="{E0B2D480-8313-4522-83F6-13B761C2BDA7}" type="sibTrans" cxnId="{A09BF5B8-9C1D-4279-A56F-B15545C6E524}">
      <dgm:prSet/>
      <dgm:spPr/>
      <dgm:t>
        <a:bodyPr/>
        <a:lstStyle/>
        <a:p>
          <a:endParaRPr lang="en-US"/>
        </a:p>
      </dgm:t>
    </dgm:pt>
    <dgm:pt modelId="{47D712AE-9380-4EBE-A6F8-4299E4021FCF}">
      <dgm:prSet/>
      <dgm:spPr/>
      <dgm:t>
        <a:bodyPr/>
        <a:lstStyle/>
        <a:p>
          <a:pPr rtl="0"/>
          <a:r>
            <a:rPr lang="en-US" dirty="0"/>
            <a:t>Create </a:t>
          </a:r>
          <a:r>
            <a:rPr lang="en-US" dirty="0" smtClean="0"/>
            <a:t>Cluster</a:t>
          </a:r>
          <a:endParaRPr lang="en-US" dirty="0"/>
        </a:p>
      </dgm:t>
    </dgm:pt>
    <dgm:pt modelId="{6F209D22-E6B5-4BC1-9C5C-E087EEED0EDC}" type="parTrans" cxnId="{6DD0F0B4-6ED9-46C3-9B73-853E8833DCC3}">
      <dgm:prSet/>
      <dgm:spPr/>
      <dgm:t>
        <a:bodyPr/>
        <a:lstStyle/>
        <a:p>
          <a:endParaRPr lang="en-US"/>
        </a:p>
      </dgm:t>
    </dgm:pt>
    <dgm:pt modelId="{C54B3C8F-8F87-4873-88ED-F1AB5EBDFE16}" type="sibTrans" cxnId="{6DD0F0B4-6ED9-46C3-9B73-853E8833DCC3}">
      <dgm:prSet/>
      <dgm:spPr/>
      <dgm:t>
        <a:bodyPr/>
        <a:lstStyle/>
        <a:p>
          <a:endParaRPr lang="en-US"/>
        </a:p>
      </dgm:t>
    </dgm:pt>
    <dgm:pt modelId="{121A0D37-8885-494B-B356-354E417DD5D9}" type="pres">
      <dgm:prSet presAssocID="{A4FBD870-9EEB-4B62-9FBB-F0BAD710A064}" presName="CompostProcess" presStyleCnt="0">
        <dgm:presLayoutVars>
          <dgm:dir/>
          <dgm:resizeHandles val="exact"/>
        </dgm:presLayoutVars>
      </dgm:prSet>
      <dgm:spPr/>
      <dgm:t>
        <a:bodyPr/>
        <a:lstStyle/>
        <a:p>
          <a:endParaRPr lang="en-US"/>
        </a:p>
      </dgm:t>
    </dgm:pt>
    <dgm:pt modelId="{409B6310-4EBF-41B0-9BBC-32C08A855579}" type="pres">
      <dgm:prSet presAssocID="{A4FBD870-9EEB-4B62-9FBB-F0BAD710A064}" presName="arrow" presStyleLbl="bgShp" presStyleIdx="0" presStyleCnt="1"/>
      <dgm:spPr/>
    </dgm:pt>
    <dgm:pt modelId="{62B72057-8299-4DA7-BDD5-CCCD32721EDB}" type="pres">
      <dgm:prSet presAssocID="{A4FBD870-9EEB-4B62-9FBB-F0BAD710A064}" presName="linearProcess" presStyleCnt="0"/>
      <dgm:spPr/>
    </dgm:pt>
    <dgm:pt modelId="{98AF1408-8B75-4E62-AC6F-C0BE2C8B6C7E}" type="pres">
      <dgm:prSet presAssocID="{40CADCF0-58F0-47D4-A015-F5EA5193DB1F}" presName="textNode" presStyleLbl="node1" presStyleIdx="0" presStyleCnt="2">
        <dgm:presLayoutVars>
          <dgm:bulletEnabled val="1"/>
        </dgm:presLayoutVars>
      </dgm:prSet>
      <dgm:spPr/>
      <dgm:t>
        <a:bodyPr/>
        <a:lstStyle/>
        <a:p>
          <a:endParaRPr lang="en-US"/>
        </a:p>
      </dgm:t>
    </dgm:pt>
    <dgm:pt modelId="{D069745F-134A-43A5-9BA8-1BD9451101DC}" type="pres">
      <dgm:prSet presAssocID="{E0B2D480-8313-4522-83F6-13B761C2BDA7}" presName="sibTrans" presStyleCnt="0"/>
      <dgm:spPr/>
    </dgm:pt>
    <dgm:pt modelId="{C4CDEA82-A5C7-451C-99C2-1BB38892DC8F}" type="pres">
      <dgm:prSet presAssocID="{47D712AE-9380-4EBE-A6F8-4299E4021FCF}" presName="textNode" presStyleLbl="node1" presStyleIdx="1" presStyleCnt="2">
        <dgm:presLayoutVars>
          <dgm:bulletEnabled val="1"/>
        </dgm:presLayoutVars>
      </dgm:prSet>
      <dgm:spPr/>
      <dgm:t>
        <a:bodyPr/>
        <a:lstStyle/>
        <a:p>
          <a:endParaRPr lang="en-US"/>
        </a:p>
      </dgm:t>
    </dgm:pt>
  </dgm:ptLst>
  <dgm:cxnLst>
    <dgm:cxn modelId="{A09BF5B8-9C1D-4279-A56F-B15545C6E524}" srcId="{A4FBD870-9EEB-4B62-9FBB-F0BAD710A064}" destId="{40CADCF0-58F0-47D4-A015-F5EA5193DB1F}" srcOrd="0" destOrd="0" parTransId="{99796FE2-A925-4FF9-AAF3-49EFE49EF8DD}" sibTransId="{E0B2D480-8313-4522-83F6-13B761C2BDA7}"/>
    <dgm:cxn modelId="{B8488C19-013E-EF45-AB21-A2F544F7FDAB}" type="presOf" srcId="{47D712AE-9380-4EBE-A6F8-4299E4021FCF}" destId="{C4CDEA82-A5C7-451C-99C2-1BB38892DC8F}" srcOrd="0" destOrd="0" presId="urn:microsoft.com/office/officeart/2005/8/layout/hProcess9"/>
    <dgm:cxn modelId="{757F80C8-E6C1-3949-B24A-8036B60F9557}" type="presOf" srcId="{A4FBD870-9EEB-4B62-9FBB-F0BAD710A064}" destId="{121A0D37-8885-494B-B356-354E417DD5D9}" srcOrd="0" destOrd="0" presId="urn:microsoft.com/office/officeart/2005/8/layout/hProcess9"/>
    <dgm:cxn modelId="{B15D4908-13ED-6D49-B151-C2D1B66A2F86}" type="presOf" srcId="{40CADCF0-58F0-47D4-A015-F5EA5193DB1F}" destId="{98AF1408-8B75-4E62-AC6F-C0BE2C8B6C7E}" srcOrd="0" destOrd="0" presId="urn:microsoft.com/office/officeart/2005/8/layout/hProcess9"/>
    <dgm:cxn modelId="{6DD0F0B4-6ED9-46C3-9B73-853E8833DCC3}" srcId="{A4FBD870-9EEB-4B62-9FBB-F0BAD710A064}" destId="{47D712AE-9380-4EBE-A6F8-4299E4021FCF}" srcOrd="1" destOrd="0" parTransId="{6F209D22-E6B5-4BC1-9C5C-E087EEED0EDC}" sibTransId="{C54B3C8F-8F87-4873-88ED-F1AB5EBDFE16}"/>
    <dgm:cxn modelId="{A6BA0C34-F85B-284B-8493-3E9FD3D8DB75}" type="presParOf" srcId="{121A0D37-8885-494B-B356-354E417DD5D9}" destId="{409B6310-4EBF-41B0-9BBC-32C08A855579}" srcOrd="0" destOrd="0" presId="urn:microsoft.com/office/officeart/2005/8/layout/hProcess9"/>
    <dgm:cxn modelId="{96796DE3-1843-AB4C-9A33-C6698E93C49C}" type="presParOf" srcId="{121A0D37-8885-494B-B356-354E417DD5D9}" destId="{62B72057-8299-4DA7-BDD5-CCCD32721EDB}" srcOrd="1" destOrd="0" presId="urn:microsoft.com/office/officeart/2005/8/layout/hProcess9"/>
    <dgm:cxn modelId="{DF33904E-CCA6-3340-A937-10CE61A11FAA}" type="presParOf" srcId="{62B72057-8299-4DA7-BDD5-CCCD32721EDB}" destId="{98AF1408-8B75-4E62-AC6F-C0BE2C8B6C7E}" srcOrd="0" destOrd="0" presId="urn:microsoft.com/office/officeart/2005/8/layout/hProcess9"/>
    <dgm:cxn modelId="{9E478953-32D8-C843-A75D-BB2717A2DB12}" type="presParOf" srcId="{62B72057-8299-4DA7-BDD5-CCCD32721EDB}" destId="{D069745F-134A-43A5-9BA8-1BD9451101DC}" srcOrd="1" destOrd="0" presId="urn:microsoft.com/office/officeart/2005/8/layout/hProcess9"/>
    <dgm:cxn modelId="{FC7CCBC7-5CA7-9B44-A232-4C585886FFFC}" type="presParOf" srcId="{62B72057-8299-4DA7-BDD5-CCCD32721EDB}" destId="{C4CDEA82-A5C7-451C-99C2-1BB38892DC8F}" srcOrd="2" destOrd="0" presId="urn:microsoft.com/office/officeart/2005/8/layout/hProcess9"/>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6C63FFA-A556-4F0C-93D9-DDD6192F0C3C}"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18977724-7468-40B9-BF5A-05E3156534C5}">
      <dgm:prSet phldrT="[Text]"/>
      <dgm:spPr/>
      <dgm:t>
        <a:bodyPr/>
        <a:lstStyle/>
        <a:p>
          <a:r>
            <a:rPr lang="en-US" dirty="0"/>
            <a:t>1</a:t>
          </a:r>
        </a:p>
        <a:p>
          <a:r>
            <a:rPr lang="en-US" dirty="0"/>
            <a:t>Problem Framing</a:t>
          </a:r>
        </a:p>
      </dgm:t>
    </dgm:pt>
    <dgm:pt modelId="{69027E9C-42BC-4068-8B14-C7E45CCB95DB}" type="parTrans" cxnId="{0365890B-3127-4290-91AC-9BCF2059EF70}">
      <dgm:prSet/>
      <dgm:spPr/>
      <dgm:t>
        <a:bodyPr/>
        <a:lstStyle/>
        <a:p>
          <a:endParaRPr lang="en-US"/>
        </a:p>
      </dgm:t>
    </dgm:pt>
    <dgm:pt modelId="{AD96BCD6-208D-46D6-B4A7-BDC7668CC87E}" type="sibTrans" cxnId="{0365890B-3127-4290-91AC-9BCF2059EF70}">
      <dgm:prSet/>
      <dgm:spPr/>
      <dgm:t>
        <a:bodyPr/>
        <a:lstStyle/>
        <a:p>
          <a:endParaRPr lang="en-US"/>
        </a:p>
      </dgm:t>
    </dgm:pt>
    <dgm:pt modelId="{EDDB5456-C849-4370-B5E0-0EF0B7D45F2C}">
      <dgm:prSet phldrT="[Text]"/>
      <dgm:spPr/>
      <dgm:t>
        <a:bodyPr/>
        <a:lstStyle/>
        <a:p>
          <a:r>
            <a:rPr lang="en-US" dirty="0"/>
            <a:t>2 Get/Prepare Data</a:t>
          </a:r>
        </a:p>
      </dgm:t>
    </dgm:pt>
    <dgm:pt modelId="{21C0B721-1F52-4791-BF3F-D2E20C7BC70B}" type="parTrans" cxnId="{A7A0D665-2582-4E1E-A631-39B62B76175A}">
      <dgm:prSet/>
      <dgm:spPr/>
      <dgm:t>
        <a:bodyPr/>
        <a:lstStyle/>
        <a:p>
          <a:endParaRPr lang="en-US"/>
        </a:p>
      </dgm:t>
    </dgm:pt>
    <dgm:pt modelId="{D405186A-B51D-49D3-BC16-E1B63DD25CFA}" type="sibTrans" cxnId="{A7A0D665-2582-4E1E-A631-39B62B76175A}">
      <dgm:prSet/>
      <dgm:spPr/>
      <dgm:t>
        <a:bodyPr/>
        <a:lstStyle/>
        <a:p>
          <a:endParaRPr lang="en-US"/>
        </a:p>
      </dgm:t>
    </dgm:pt>
    <dgm:pt modelId="{D5FEEF96-F7AA-429C-A8EB-510DF0A6C5F2}">
      <dgm:prSet phldrT="[Text]"/>
      <dgm:spPr/>
      <dgm:t>
        <a:bodyPr/>
        <a:lstStyle/>
        <a:p>
          <a:r>
            <a:rPr lang="en-US" dirty="0"/>
            <a:t>3</a:t>
          </a:r>
        </a:p>
        <a:p>
          <a:r>
            <a:rPr lang="en-US" dirty="0"/>
            <a:t>Develop Model</a:t>
          </a:r>
        </a:p>
      </dgm:t>
    </dgm:pt>
    <dgm:pt modelId="{10EA0AEF-871B-4203-B93D-0C009F6A274D}" type="parTrans" cxnId="{C87D6E13-1D13-40CC-AAF9-3BC081DB99F6}">
      <dgm:prSet/>
      <dgm:spPr/>
      <dgm:t>
        <a:bodyPr/>
        <a:lstStyle/>
        <a:p>
          <a:endParaRPr lang="en-US"/>
        </a:p>
      </dgm:t>
    </dgm:pt>
    <dgm:pt modelId="{E108581A-67B0-42E9-AF03-CD9DE782BB0C}" type="sibTrans" cxnId="{C87D6E13-1D13-40CC-AAF9-3BC081DB99F6}">
      <dgm:prSet/>
      <dgm:spPr/>
      <dgm:t>
        <a:bodyPr/>
        <a:lstStyle/>
        <a:p>
          <a:endParaRPr lang="en-US"/>
        </a:p>
      </dgm:t>
    </dgm:pt>
    <dgm:pt modelId="{5A70C9C3-BA26-4E07-AD65-A0CBAEA0FF9E}">
      <dgm:prSet phldrT="[Text]"/>
      <dgm:spPr/>
      <dgm:t>
        <a:bodyPr/>
        <a:lstStyle/>
        <a:p>
          <a:r>
            <a:rPr lang="en-US" dirty="0"/>
            <a:t>4</a:t>
          </a:r>
        </a:p>
        <a:p>
          <a:r>
            <a:rPr lang="en-US" dirty="0"/>
            <a:t>Deploy Model</a:t>
          </a:r>
        </a:p>
      </dgm:t>
    </dgm:pt>
    <dgm:pt modelId="{582AE34D-9868-44C5-AF4A-F6EC1387865C}" type="parTrans" cxnId="{84354E99-98D2-4C1F-8F3E-4C5E588B88EB}">
      <dgm:prSet/>
      <dgm:spPr/>
      <dgm:t>
        <a:bodyPr/>
        <a:lstStyle/>
        <a:p>
          <a:endParaRPr lang="en-US"/>
        </a:p>
      </dgm:t>
    </dgm:pt>
    <dgm:pt modelId="{E968A05D-A93A-4B52-A706-DA39E763D376}" type="sibTrans" cxnId="{84354E99-98D2-4C1F-8F3E-4C5E588B88EB}">
      <dgm:prSet/>
      <dgm:spPr/>
      <dgm:t>
        <a:bodyPr/>
        <a:lstStyle/>
        <a:p>
          <a:endParaRPr lang="en-US"/>
        </a:p>
      </dgm:t>
    </dgm:pt>
    <dgm:pt modelId="{17176486-6773-41C8-B8C6-30FDA0797EE2}">
      <dgm:prSet phldrT="[Text]"/>
      <dgm:spPr/>
      <dgm:t>
        <a:bodyPr/>
        <a:lstStyle/>
        <a:p>
          <a:r>
            <a:rPr lang="en-US" dirty="0"/>
            <a:t>5</a:t>
          </a:r>
        </a:p>
        <a:p>
          <a:r>
            <a:rPr lang="en-US" dirty="0"/>
            <a:t>Evaluate / Track Performance</a:t>
          </a:r>
        </a:p>
      </dgm:t>
    </dgm:pt>
    <dgm:pt modelId="{69181B35-4E5C-4B69-9819-7E747EC1CE3C}" type="parTrans" cxnId="{548B57C7-59EB-49BE-9B61-0FA3AE433508}">
      <dgm:prSet/>
      <dgm:spPr/>
      <dgm:t>
        <a:bodyPr/>
        <a:lstStyle/>
        <a:p>
          <a:endParaRPr lang="en-US"/>
        </a:p>
      </dgm:t>
    </dgm:pt>
    <dgm:pt modelId="{15650210-DDBB-4AEE-9400-2B589C0E0BE4}" type="sibTrans" cxnId="{548B57C7-59EB-49BE-9B61-0FA3AE433508}">
      <dgm:prSet/>
      <dgm:spPr/>
      <dgm:t>
        <a:bodyPr/>
        <a:lstStyle/>
        <a:p>
          <a:endParaRPr lang="en-US"/>
        </a:p>
      </dgm:t>
    </dgm:pt>
    <dgm:pt modelId="{E130879B-5AC6-4E57-80BF-1A15EC41948D}" type="pres">
      <dgm:prSet presAssocID="{66C63FFA-A556-4F0C-93D9-DDD6192F0C3C}" presName="cycle" presStyleCnt="0">
        <dgm:presLayoutVars>
          <dgm:dir/>
          <dgm:resizeHandles val="exact"/>
        </dgm:presLayoutVars>
      </dgm:prSet>
      <dgm:spPr/>
      <dgm:t>
        <a:bodyPr/>
        <a:lstStyle/>
        <a:p>
          <a:endParaRPr lang="en-US"/>
        </a:p>
      </dgm:t>
    </dgm:pt>
    <dgm:pt modelId="{DFA01354-8521-45CE-9D0E-B804F9D51FA9}" type="pres">
      <dgm:prSet presAssocID="{18977724-7468-40B9-BF5A-05E3156534C5}" presName="node" presStyleLbl="node1" presStyleIdx="0" presStyleCnt="5">
        <dgm:presLayoutVars>
          <dgm:bulletEnabled val="1"/>
        </dgm:presLayoutVars>
      </dgm:prSet>
      <dgm:spPr/>
      <dgm:t>
        <a:bodyPr/>
        <a:lstStyle/>
        <a:p>
          <a:endParaRPr lang="en-US"/>
        </a:p>
      </dgm:t>
    </dgm:pt>
    <dgm:pt modelId="{3C24FC50-C5C6-462C-8E45-CBCB342FED21}" type="pres">
      <dgm:prSet presAssocID="{AD96BCD6-208D-46D6-B4A7-BDC7668CC87E}" presName="sibTrans" presStyleLbl="sibTrans2D1" presStyleIdx="0" presStyleCnt="5"/>
      <dgm:spPr/>
      <dgm:t>
        <a:bodyPr/>
        <a:lstStyle/>
        <a:p>
          <a:endParaRPr lang="en-US"/>
        </a:p>
      </dgm:t>
    </dgm:pt>
    <dgm:pt modelId="{CD8B0FD0-39DC-49C9-B5FE-0E40A9214CD8}" type="pres">
      <dgm:prSet presAssocID="{AD96BCD6-208D-46D6-B4A7-BDC7668CC87E}" presName="connectorText" presStyleLbl="sibTrans2D1" presStyleIdx="0" presStyleCnt="5"/>
      <dgm:spPr/>
      <dgm:t>
        <a:bodyPr/>
        <a:lstStyle/>
        <a:p>
          <a:endParaRPr lang="en-US"/>
        </a:p>
      </dgm:t>
    </dgm:pt>
    <dgm:pt modelId="{DE7813E2-3F1B-44AE-8A4D-E3A2F2554899}" type="pres">
      <dgm:prSet presAssocID="{EDDB5456-C849-4370-B5E0-0EF0B7D45F2C}" presName="node" presStyleLbl="node1" presStyleIdx="1" presStyleCnt="5">
        <dgm:presLayoutVars>
          <dgm:bulletEnabled val="1"/>
        </dgm:presLayoutVars>
      </dgm:prSet>
      <dgm:spPr/>
      <dgm:t>
        <a:bodyPr/>
        <a:lstStyle/>
        <a:p>
          <a:endParaRPr lang="en-US"/>
        </a:p>
      </dgm:t>
    </dgm:pt>
    <dgm:pt modelId="{DF1BCFFA-1A13-4ECE-ABE7-2B0C98FB72CA}" type="pres">
      <dgm:prSet presAssocID="{D405186A-B51D-49D3-BC16-E1B63DD25CFA}" presName="sibTrans" presStyleLbl="sibTrans2D1" presStyleIdx="1" presStyleCnt="5"/>
      <dgm:spPr/>
      <dgm:t>
        <a:bodyPr/>
        <a:lstStyle/>
        <a:p>
          <a:endParaRPr lang="en-US"/>
        </a:p>
      </dgm:t>
    </dgm:pt>
    <dgm:pt modelId="{A723FA9E-4E58-40AD-AAEF-AA0AA84E1AAC}" type="pres">
      <dgm:prSet presAssocID="{D405186A-B51D-49D3-BC16-E1B63DD25CFA}" presName="connectorText" presStyleLbl="sibTrans2D1" presStyleIdx="1" presStyleCnt="5"/>
      <dgm:spPr/>
      <dgm:t>
        <a:bodyPr/>
        <a:lstStyle/>
        <a:p>
          <a:endParaRPr lang="en-US"/>
        </a:p>
      </dgm:t>
    </dgm:pt>
    <dgm:pt modelId="{AF00E959-5C43-48CD-A97C-060033D2AB03}" type="pres">
      <dgm:prSet presAssocID="{D5FEEF96-F7AA-429C-A8EB-510DF0A6C5F2}" presName="node" presStyleLbl="node1" presStyleIdx="2" presStyleCnt="5">
        <dgm:presLayoutVars>
          <dgm:bulletEnabled val="1"/>
        </dgm:presLayoutVars>
      </dgm:prSet>
      <dgm:spPr/>
      <dgm:t>
        <a:bodyPr/>
        <a:lstStyle/>
        <a:p>
          <a:endParaRPr lang="en-US"/>
        </a:p>
      </dgm:t>
    </dgm:pt>
    <dgm:pt modelId="{828ADA7E-B440-4137-898B-7B4B8BC5694E}" type="pres">
      <dgm:prSet presAssocID="{E108581A-67B0-42E9-AF03-CD9DE782BB0C}" presName="sibTrans" presStyleLbl="sibTrans2D1" presStyleIdx="2" presStyleCnt="5"/>
      <dgm:spPr/>
      <dgm:t>
        <a:bodyPr/>
        <a:lstStyle/>
        <a:p>
          <a:endParaRPr lang="en-US"/>
        </a:p>
      </dgm:t>
    </dgm:pt>
    <dgm:pt modelId="{027A7BED-3E3C-43AB-9D62-FF88A95F9F61}" type="pres">
      <dgm:prSet presAssocID="{E108581A-67B0-42E9-AF03-CD9DE782BB0C}" presName="connectorText" presStyleLbl="sibTrans2D1" presStyleIdx="2" presStyleCnt="5"/>
      <dgm:spPr/>
      <dgm:t>
        <a:bodyPr/>
        <a:lstStyle/>
        <a:p>
          <a:endParaRPr lang="en-US"/>
        </a:p>
      </dgm:t>
    </dgm:pt>
    <dgm:pt modelId="{A337D18A-A4B8-4BE0-8517-DCC85697C88E}" type="pres">
      <dgm:prSet presAssocID="{5A70C9C3-BA26-4E07-AD65-A0CBAEA0FF9E}" presName="node" presStyleLbl="node1" presStyleIdx="3" presStyleCnt="5">
        <dgm:presLayoutVars>
          <dgm:bulletEnabled val="1"/>
        </dgm:presLayoutVars>
      </dgm:prSet>
      <dgm:spPr/>
      <dgm:t>
        <a:bodyPr/>
        <a:lstStyle/>
        <a:p>
          <a:endParaRPr lang="en-US"/>
        </a:p>
      </dgm:t>
    </dgm:pt>
    <dgm:pt modelId="{9A72A26C-5978-4FF1-9093-4D54A75560AF}" type="pres">
      <dgm:prSet presAssocID="{E968A05D-A93A-4B52-A706-DA39E763D376}" presName="sibTrans" presStyleLbl="sibTrans2D1" presStyleIdx="3" presStyleCnt="5"/>
      <dgm:spPr/>
      <dgm:t>
        <a:bodyPr/>
        <a:lstStyle/>
        <a:p>
          <a:endParaRPr lang="en-US"/>
        </a:p>
      </dgm:t>
    </dgm:pt>
    <dgm:pt modelId="{88FF6BF7-658A-466D-BB14-F30EBD7BD193}" type="pres">
      <dgm:prSet presAssocID="{E968A05D-A93A-4B52-A706-DA39E763D376}" presName="connectorText" presStyleLbl="sibTrans2D1" presStyleIdx="3" presStyleCnt="5"/>
      <dgm:spPr/>
      <dgm:t>
        <a:bodyPr/>
        <a:lstStyle/>
        <a:p>
          <a:endParaRPr lang="en-US"/>
        </a:p>
      </dgm:t>
    </dgm:pt>
    <dgm:pt modelId="{38B5C9CA-1FA6-4B16-8DF0-3E2FA72359BD}" type="pres">
      <dgm:prSet presAssocID="{17176486-6773-41C8-B8C6-30FDA0797EE2}" presName="node" presStyleLbl="node1" presStyleIdx="4" presStyleCnt="5">
        <dgm:presLayoutVars>
          <dgm:bulletEnabled val="1"/>
        </dgm:presLayoutVars>
      </dgm:prSet>
      <dgm:spPr/>
      <dgm:t>
        <a:bodyPr/>
        <a:lstStyle/>
        <a:p>
          <a:endParaRPr lang="en-US"/>
        </a:p>
      </dgm:t>
    </dgm:pt>
    <dgm:pt modelId="{66FC7FA2-FEBD-4CF1-9360-0B12A7BD5B9B}" type="pres">
      <dgm:prSet presAssocID="{15650210-DDBB-4AEE-9400-2B589C0E0BE4}" presName="sibTrans" presStyleLbl="sibTrans2D1" presStyleIdx="4" presStyleCnt="5"/>
      <dgm:spPr/>
      <dgm:t>
        <a:bodyPr/>
        <a:lstStyle/>
        <a:p>
          <a:endParaRPr lang="en-US"/>
        </a:p>
      </dgm:t>
    </dgm:pt>
    <dgm:pt modelId="{B297AD7A-4484-4EDC-AACE-249F8DD66E28}" type="pres">
      <dgm:prSet presAssocID="{15650210-DDBB-4AEE-9400-2B589C0E0BE4}" presName="connectorText" presStyleLbl="sibTrans2D1" presStyleIdx="4" presStyleCnt="5"/>
      <dgm:spPr/>
      <dgm:t>
        <a:bodyPr/>
        <a:lstStyle/>
        <a:p>
          <a:endParaRPr lang="en-US"/>
        </a:p>
      </dgm:t>
    </dgm:pt>
  </dgm:ptLst>
  <dgm:cxnLst>
    <dgm:cxn modelId="{46409781-64DF-D44D-B035-04095D1C268B}" type="presOf" srcId="{D405186A-B51D-49D3-BC16-E1B63DD25CFA}" destId="{DF1BCFFA-1A13-4ECE-ABE7-2B0C98FB72CA}" srcOrd="0" destOrd="0" presId="urn:microsoft.com/office/officeart/2005/8/layout/cycle2"/>
    <dgm:cxn modelId="{0365890B-3127-4290-91AC-9BCF2059EF70}" srcId="{66C63FFA-A556-4F0C-93D9-DDD6192F0C3C}" destId="{18977724-7468-40B9-BF5A-05E3156534C5}" srcOrd="0" destOrd="0" parTransId="{69027E9C-42BC-4068-8B14-C7E45CCB95DB}" sibTransId="{AD96BCD6-208D-46D6-B4A7-BDC7668CC87E}"/>
    <dgm:cxn modelId="{A7A0D665-2582-4E1E-A631-39B62B76175A}" srcId="{66C63FFA-A556-4F0C-93D9-DDD6192F0C3C}" destId="{EDDB5456-C849-4370-B5E0-0EF0B7D45F2C}" srcOrd="1" destOrd="0" parTransId="{21C0B721-1F52-4791-BF3F-D2E20C7BC70B}" sibTransId="{D405186A-B51D-49D3-BC16-E1B63DD25CFA}"/>
    <dgm:cxn modelId="{BEA1C7C1-AC8B-F445-B9FD-C5B6E3133BAD}" type="presOf" srcId="{18977724-7468-40B9-BF5A-05E3156534C5}" destId="{DFA01354-8521-45CE-9D0E-B804F9D51FA9}" srcOrd="0" destOrd="0" presId="urn:microsoft.com/office/officeart/2005/8/layout/cycle2"/>
    <dgm:cxn modelId="{0C7BBFC6-A703-3E43-87F4-B2C529F5750A}" type="presOf" srcId="{EDDB5456-C849-4370-B5E0-0EF0B7D45F2C}" destId="{DE7813E2-3F1B-44AE-8A4D-E3A2F2554899}" srcOrd="0" destOrd="0" presId="urn:microsoft.com/office/officeart/2005/8/layout/cycle2"/>
    <dgm:cxn modelId="{A8543ABA-54E5-B44F-81C1-04B632F36545}" type="presOf" srcId="{E968A05D-A93A-4B52-A706-DA39E763D376}" destId="{9A72A26C-5978-4FF1-9093-4D54A75560AF}" srcOrd="0" destOrd="0" presId="urn:microsoft.com/office/officeart/2005/8/layout/cycle2"/>
    <dgm:cxn modelId="{965EB0F9-FC20-1C4E-B563-DB42E9C45BFB}" type="presOf" srcId="{15650210-DDBB-4AEE-9400-2B589C0E0BE4}" destId="{B297AD7A-4484-4EDC-AACE-249F8DD66E28}" srcOrd="1" destOrd="0" presId="urn:microsoft.com/office/officeart/2005/8/layout/cycle2"/>
    <dgm:cxn modelId="{C87D6E13-1D13-40CC-AAF9-3BC081DB99F6}" srcId="{66C63FFA-A556-4F0C-93D9-DDD6192F0C3C}" destId="{D5FEEF96-F7AA-429C-A8EB-510DF0A6C5F2}" srcOrd="2" destOrd="0" parTransId="{10EA0AEF-871B-4203-B93D-0C009F6A274D}" sibTransId="{E108581A-67B0-42E9-AF03-CD9DE782BB0C}"/>
    <dgm:cxn modelId="{84354E99-98D2-4C1F-8F3E-4C5E588B88EB}" srcId="{66C63FFA-A556-4F0C-93D9-DDD6192F0C3C}" destId="{5A70C9C3-BA26-4E07-AD65-A0CBAEA0FF9E}" srcOrd="3" destOrd="0" parTransId="{582AE34D-9868-44C5-AF4A-F6EC1387865C}" sibTransId="{E968A05D-A93A-4B52-A706-DA39E763D376}"/>
    <dgm:cxn modelId="{4F8CA5F7-DF2E-DC4B-A972-CAA9043ECA8B}" type="presOf" srcId="{17176486-6773-41C8-B8C6-30FDA0797EE2}" destId="{38B5C9CA-1FA6-4B16-8DF0-3E2FA72359BD}" srcOrd="0" destOrd="0" presId="urn:microsoft.com/office/officeart/2005/8/layout/cycle2"/>
    <dgm:cxn modelId="{2A3EE44C-EC1E-C245-A7B1-15EC23A2A992}" type="presOf" srcId="{E108581A-67B0-42E9-AF03-CD9DE782BB0C}" destId="{828ADA7E-B440-4137-898B-7B4B8BC5694E}" srcOrd="0" destOrd="0" presId="urn:microsoft.com/office/officeart/2005/8/layout/cycle2"/>
    <dgm:cxn modelId="{5438F4ED-1E9B-8C41-B969-5D7DFD8F229A}" type="presOf" srcId="{D405186A-B51D-49D3-BC16-E1B63DD25CFA}" destId="{A723FA9E-4E58-40AD-AAEF-AA0AA84E1AAC}" srcOrd="1" destOrd="0" presId="urn:microsoft.com/office/officeart/2005/8/layout/cycle2"/>
    <dgm:cxn modelId="{5A328334-3DC4-9F40-8F2E-695EF8FA12D5}" type="presOf" srcId="{AD96BCD6-208D-46D6-B4A7-BDC7668CC87E}" destId="{3C24FC50-C5C6-462C-8E45-CBCB342FED21}" srcOrd="0" destOrd="0" presId="urn:microsoft.com/office/officeart/2005/8/layout/cycle2"/>
    <dgm:cxn modelId="{39402C3E-440B-DC46-B828-26F7CD90F312}" type="presOf" srcId="{E968A05D-A93A-4B52-A706-DA39E763D376}" destId="{88FF6BF7-658A-466D-BB14-F30EBD7BD193}" srcOrd="1" destOrd="0" presId="urn:microsoft.com/office/officeart/2005/8/layout/cycle2"/>
    <dgm:cxn modelId="{548B57C7-59EB-49BE-9B61-0FA3AE433508}" srcId="{66C63FFA-A556-4F0C-93D9-DDD6192F0C3C}" destId="{17176486-6773-41C8-B8C6-30FDA0797EE2}" srcOrd="4" destOrd="0" parTransId="{69181B35-4E5C-4B69-9819-7E747EC1CE3C}" sibTransId="{15650210-DDBB-4AEE-9400-2B589C0E0BE4}"/>
    <dgm:cxn modelId="{DE4A9C6F-710A-024D-A83A-1B4983BB3B10}" type="presOf" srcId="{D5FEEF96-F7AA-429C-A8EB-510DF0A6C5F2}" destId="{AF00E959-5C43-48CD-A97C-060033D2AB03}" srcOrd="0" destOrd="0" presId="urn:microsoft.com/office/officeart/2005/8/layout/cycle2"/>
    <dgm:cxn modelId="{383D8951-5DD5-084C-8CAD-67BD2D2524CD}" type="presOf" srcId="{5A70C9C3-BA26-4E07-AD65-A0CBAEA0FF9E}" destId="{A337D18A-A4B8-4BE0-8517-DCC85697C88E}" srcOrd="0" destOrd="0" presId="urn:microsoft.com/office/officeart/2005/8/layout/cycle2"/>
    <dgm:cxn modelId="{9802EEBE-E71F-7C4F-8861-77DBD54DF36C}" type="presOf" srcId="{AD96BCD6-208D-46D6-B4A7-BDC7668CC87E}" destId="{CD8B0FD0-39DC-49C9-B5FE-0E40A9214CD8}" srcOrd="1" destOrd="0" presId="urn:microsoft.com/office/officeart/2005/8/layout/cycle2"/>
    <dgm:cxn modelId="{1414CEC4-D7C6-CB47-8B97-01A8A160F568}" type="presOf" srcId="{15650210-DDBB-4AEE-9400-2B589C0E0BE4}" destId="{66FC7FA2-FEBD-4CF1-9360-0B12A7BD5B9B}" srcOrd="0" destOrd="0" presId="urn:microsoft.com/office/officeart/2005/8/layout/cycle2"/>
    <dgm:cxn modelId="{DD572533-9D28-6C4D-9531-4597B34CA564}" type="presOf" srcId="{E108581A-67B0-42E9-AF03-CD9DE782BB0C}" destId="{027A7BED-3E3C-43AB-9D62-FF88A95F9F61}" srcOrd="1" destOrd="0" presId="urn:microsoft.com/office/officeart/2005/8/layout/cycle2"/>
    <dgm:cxn modelId="{9749F8C3-409E-7247-B941-1AABDFF2FE1D}" type="presOf" srcId="{66C63FFA-A556-4F0C-93D9-DDD6192F0C3C}" destId="{E130879B-5AC6-4E57-80BF-1A15EC41948D}" srcOrd="0" destOrd="0" presId="urn:microsoft.com/office/officeart/2005/8/layout/cycle2"/>
    <dgm:cxn modelId="{8D335786-F10C-2348-8EC1-319C58182288}" type="presParOf" srcId="{E130879B-5AC6-4E57-80BF-1A15EC41948D}" destId="{DFA01354-8521-45CE-9D0E-B804F9D51FA9}" srcOrd="0" destOrd="0" presId="urn:microsoft.com/office/officeart/2005/8/layout/cycle2"/>
    <dgm:cxn modelId="{B5FE8588-3633-FB42-A785-C3765B708256}" type="presParOf" srcId="{E130879B-5AC6-4E57-80BF-1A15EC41948D}" destId="{3C24FC50-C5C6-462C-8E45-CBCB342FED21}" srcOrd="1" destOrd="0" presId="urn:microsoft.com/office/officeart/2005/8/layout/cycle2"/>
    <dgm:cxn modelId="{49E517B6-DCF8-2D4A-94C2-C1C4E977A897}" type="presParOf" srcId="{3C24FC50-C5C6-462C-8E45-CBCB342FED21}" destId="{CD8B0FD0-39DC-49C9-B5FE-0E40A9214CD8}" srcOrd="0" destOrd="0" presId="urn:microsoft.com/office/officeart/2005/8/layout/cycle2"/>
    <dgm:cxn modelId="{21932F3D-CE56-6043-822A-8BC0A8A890C2}" type="presParOf" srcId="{E130879B-5AC6-4E57-80BF-1A15EC41948D}" destId="{DE7813E2-3F1B-44AE-8A4D-E3A2F2554899}" srcOrd="2" destOrd="0" presId="urn:microsoft.com/office/officeart/2005/8/layout/cycle2"/>
    <dgm:cxn modelId="{4BDB46BD-855E-2444-8D9F-40736C86A5F6}" type="presParOf" srcId="{E130879B-5AC6-4E57-80BF-1A15EC41948D}" destId="{DF1BCFFA-1A13-4ECE-ABE7-2B0C98FB72CA}" srcOrd="3" destOrd="0" presId="urn:microsoft.com/office/officeart/2005/8/layout/cycle2"/>
    <dgm:cxn modelId="{D1D1BDAE-4CE7-FD46-9DAA-05A3FE87BC9E}" type="presParOf" srcId="{DF1BCFFA-1A13-4ECE-ABE7-2B0C98FB72CA}" destId="{A723FA9E-4E58-40AD-AAEF-AA0AA84E1AAC}" srcOrd="0" destOrd="0" presId="urn:microsoft.com/office/officeart/2005/8/layout/cycle2"/>
    <dgm:cxn modelId="{F0B9789A-618B-A248-8D3C-DD04A8B6BB11}" type="presParOf" srcId="{E130879B-5AC6-4E57-80BF-1A15EC41948D}" destId="{AF00E959-5C43-48CD-A97C-060033D2AB03}" srcOrd="4" destOrd="0" presId="urn:microsoft.com/office/officeart/2005/8/layout/cycle2"/>
    <dgm:cxn modelId="{478C1AD7-77FC-CB46-9660-37EB3323F475}" type="presParOf" srcId="{E130879B-5AC6-4E57-80BF-1A15EC41948D}" destId="{828ADA7E-B440-4137-898B-7B4B8BC5694E}" srcOrd="5" destOrd="0" presId="urn:microsoft.com/office/officeart/2005/8/layout/cycle2"/>
    <dgm:cxn modelId="{22AFEF13-2B5C-E04C-8F09-BA92F9B1DAF0}" type="presParOf" srcId="{828ADA7E-B440-4137-898B-7B4B8BC5694E}" destId="{027A7BED-3E3C-43AB-9D62-FF88A95F9F61}" srcOrd="0" destOrd="0" presId="urn:microsoft.com/office/officeart/2005/8/layout/cycle2"/>
    <dgm:cxn modelId="{9659480C-6575-6644-A021-16BDF0D5BB2F}" type="presParOf" srcId="{E130879B-5AC6-4E57-80BF-1A15EC41948D}" destId="{A337D18A-A4B8-4BE0-8517-DCC85697C88E}" srcOrd="6" destOrd="0" presId="urn:microsoft.com/office/officeart/2005/8/layout/cycle2"/>
    <dgm:cxn modelId="{28B538AF-CC86-7340-AE1D-F66EEEB75578}" type="presParOf" srcId="{E130879B-5AC6-4E57-80BF-1A15EC41948D}" destId="{9A72A26C-5978-4FF1-9093-4D54A75560AF}" srcOrd="7" destOrd="0" presId="urn:microsoft.com/office/officeart/2005/8/layout/cycle2"/>
    <dgm:cxn modelId="{AB4B18A1-628B-E646-B9A3-4C281180AB80}" type="presParOf" srcId="{9A72A26C-5978-4FF1-9093-4D54A75560AF}" destId="{88FF6BF7-658A-466D-BB14-F30EBD7BD193}" srcOrd="0" destOrd="0" presId="urn:microsoft.com/office/officeart/2005/8/layout/cycle2"/>
    <dgm:cxn modelId="{6B8B8459-4C4D-7841-AEBB-60C8A01DCCE9}" type="presParOf" srcId="{E130879B-5AC6-4E57-80BF-1A15EC41948D}" destId="{38B5C9CA-1FA6-4B16-8DF0-3E2FA72359BD}" srcOrd="8" destOrd="0" presId="urn:microsoft.com/office/officeart/2005/8/layout/cycle2"/>
    <dgm:cxn modelId="{2DCA10F4-3F05-564A-BAF0-86AF2A3A7D5B}" type="presParOf" srcId="{E130879B-5AC6-4E57-80BF-1A15EC41948D}" destId="{66FC7FA2-FEBD-4CF1-9360-0B12A7BD5B9B}" srcOrd="9" destOrd="0" presId="urn:microsoft.com/office/officeart/2005/8/layout/cycle2"/>
    <dgm:cxn modelId="{0DAFC276-2846-A547-97FD-67823549B49D}" type="presParOf" srcId="{66FC7FA2-FEBD-4CF1-9360-0B12A7BD5B9B}" destId="{B297AD7A-4484-4EDC-AACE-249F8DD66E28}"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974B6A0-3D86-42F2-9A8F-FCC72DFD7D22}" type="doc">
      <dgm:prSet loTypeId="urn:microsoft.com/office/officeart/2005/8/layout/cycle1" loCatId="cycle" qsTypeId="urn:microsoft.com/office/officeart/2005/8/quickstyle/simple1" qsCatId="simple" csTypeId="urn:microsoft.com/office/officeart/2005/8/colors/colorful5" csCatId="colorful" phldr="1"/>
      <dgm:spPr/>
      <dgm:t>
        <a:bodyPr/>
        <a:lstStyle/>
        <a:p>
          <a:endParaRPr lang="en-US"/>
        </a:p>
      </dgm:t>
    </dgm:pt>
    <dgm:pt modelId="{784AA54D-67DD-45D5-9619-B070F3D0359E}">
      <dgm:prSet phldrT="[Text]"/>
      <dgm:spPr/>
      <dgm:t>
        <a:bodyPr/>
        <a:lstStyle/>
        <a:p>
          <a:r>
            <a:rPr lang="en-US" dirty="0"/>
            <a:t>3.1</a:t>
          </a:r>
        </a:p>
        <a:p>
          <a:r>
            <a:rPr lang="en-US" dirty="0"/>
            <a:t>Analysis/ Metric definition</a:t>
          </a:r>
        </a:p>
      </dgm:t>
    </dgm:pt>
    <dgm:pt modelId="{DCEB622C-00B1-4D5E-8971-588027F7059E}" type="parTrans" cxnId="{C112C28B-0634-4B29-B4F8-356D1024E972}">
      <dgm:prSet/>
      <dgm:spPr/>
      <dgm:t>
        <a:bodyPr/>
        <a:lstStyle/>
        <a:p>
          <a:endParaRPr lang="en-US"/>
        </a:p>
      </dgm:t>
    </dgm:pt>
    <dgm:pt modelId="{569CC640-14A1-402D-A9BF-B8EC4265B467}" type="sibTrans" cxnId="{C112C28B-0634-4B29-B4F8-356D1024E972}">
      <dgm:prSet/>
      <dgm:spPr/>
      <dgm:t>
        <a:bodyPr/>
        <a:lstStyle/>
        <a:p>
          <a:endParaRPr lang="en-US"/>
        </a:p>
      </dgm:t>
    </dgm:pt>
    <dgm:pt modelId="{5B715695-744A-4FE0-B60C-315C1309D374}">
      <dgm:prSet phldrT="[Text]"/>
      <dgm:spPr/>
      <dgm:t>
        <a:bodyPr/>
        <a:lstStyle/>
        <a:p>
          <a:r>
            <a:rPr lang="en-US" dirty="0"/>
            <a:t>3.2</a:t>
          </a:r>
        </a:p>
        <a:p>
          <a:r>
            <a:rPr lang="en-US" dirty="0"/>
            <a:t>Feature Engineering</a:t>
          </a:r>
        </a:p>
      </dgm:t>
    </dgm:pt>
    <dgm:pt modelId="{0ACDB790-DCB8-458C-BFEA-9CA085C1A5EC}" type="parTrans" cxnId="{0B52F134-060F-4F93-AFAB-6E6F2BCD0CEE}">
      <dgm:prSet/>
      <dgm:spPr/>
      <dgm:t>
        <a:bodyPr/>
        <a:lstStyle/>
        <a:p>
          <a:endParaRPr lang="en-US"/>
        </a:p>
      </dgm:t>
    </dgm:pt>
    <dgm:pt modelId="{FF2A1E17-F50F-4E27-A4F8-21BEEB8208C6}" type="sibTrans" cxnId="{0B52F134-060F-4F93-AFAB-6E6F2BCD0CEE}">
      <dgm:prSet/>
      <dgm:spPr/>
      <dgm:t>
        <a:bodyPr/>
        <a:lstStyle/>
        <a:p>
          <a:endParaRPr lang="en-US"/>
        </a:p>
      </dgm:t>
    </dgm:pt>
    <dgm:pt modelId="{8FFD9432-132D-41EF-94A0-5C5327D62290}">
      <dgm:prSet phldrT="[Text]"/>
      <dgm:spPr/>
      <dgm:t>
        <a:bodyPr/>
        <a:lstStyle/>
        <a:p>
          <a:r>
            <a:rPr lang="en-US" dirty="0"/>
            <a:t>3.3</a:t>
          </a:r>
        </a:p>
        <a:p>
          <a:r>
            <a:rPr lang="en-US" dirty="0"/>
            <a:t>Model Training</a:t>
          </a:r>
        </a:p>
      </dgm:t>
    </dgm:pt>
    <dgm:pt modelId="{B0443ECF-19CC-4403-8A3A-446B2A33F375}" type="parTrans" cxnId="{80005A4B-8DA7-440B-8942-C8C0AA6E0154}">
      <dgm:prSet/>
      <dgm:spPr/>
      <dgm:t>
        <a:bodyPr/>
        <a:lstStyle/>
        <a:p>
          <a:endParaRPr lang="en-US"/>
        </a:p>
      </dgm:t>
    </dgm:pt>
    <dgm:pt modelId="{E2EDC901-AF4A-4430-BEED-06225278876C}" type="sibTrans" cxnId="{80005A4B-8DA7-440B-8942-C8C0AA6E0154}">
      <dgm:prSet/>
      <dgm:spPr/>
      <dgm:t>
        <a:bodyPr/>
        <a:lstStyle/>
        <a:p>
          <a:endParaRPr lang="en-US"/>
        </a:p>
      </dgm:t>
    </dgm:pt>
    <dgm:pt modelId="{00CD61EC-FF61-4C06-AA1A-853D6538A9B0}">
      <dgm:prSet phldrT="[Text]"/>
      <dgm:spPr/>
      <dgm:t>
        <a:bodyPr/>
        <a:lstStyle/>
        <a:p>
          <a:r>
            <a:rPr lang="en-US" dirty="0"/>
            <a:t>3.4</a:t>
          </a:r>
        </a:p>
        <a:p>
          <a:r>
            <a:rPr lang="en-US" dirty="0"/>
            <a:t>Parameter Tuning</a:t>
          </a:r>
        </a:p>
      </dgm:t>
    </dgm:pt>
    <dgm:pt modelId="{5BAD4598-19E0-4DA0-87A7-C575C3E104EF}" type="parTrans" cxnId="{58F12D4B-AAE5-4B3F-9070-555AF5EED659}">
      <dgm:prSet/>
      <dgm:spPr/>
      <dgm:t>
        <a:bodyPr/>
        <a:lstStyle/>
        <a:p>
          <a:endParaRPr lang="en-US"/>
        </a:p>
      </dgm:t>
    </dgm:pt>
    <dgm:pt modelId="{DA7FD081-6148-4130-84BA-175EFEB87DDB}" type="sibTrans" cxnId="{58F12D4B-AAE5-4B3F-9070-555AF5EED659}">
      <dgm:prSet/>
      <dgm:spPr/>
      <dgm:t>
        <a:bodyPr/>
        <a:lstStyle/>
        <a:p>
          <a:endParaRPr lang="en-US"/>
        </a:p>
      </dgm:t>
    </dgm:pt>
    <dgm:pt modelId="{AEA11BA7-4CC1-40E7-8081-D89749908337}">
      <dgm:prSet phldrT="[Text]"/>
      <dgm:spPr/>
      <dgm:t>
        <a:bodyPr/>
        <a:lstStyle/>
        <a:p>
          <a:r>
            <a:rPr lang="en-US" dirty="0"/>
            <a:t>3.5</a:t>
          </a:r>
        </a:p>
        <a:p>
          <a:r>
            <a:rPr lang="en-US" dirty="0"/>
            <a:t>Evaluation</a:t>
          </a:r>
        </a:p>
      </dgm:t>
    </dgm:pt>
    <dgm:pt modelId="{87734923-D6CA-4E18-824F-AB9C2FE1B74D}" type="parTrans" cxnId="{39C1B2FF-41D8-449B-B195-632BE0D3A04C}">
      <dgm:prSet/>
      <dgm:spPr/>
      <dgm:t>
        <a:bodyPr/>
        <a:lstStyle/>
        <a:p>
          <a:endParaRPr lang="en-US"/>
        </a:p>
      </dgm:t>
    </dgm:pt>
    <dgm:pt modelId="{8AAF2D89-1AE7-4BB8-A420-291471304795}" type="sibTrans" cxnId="{39C1B2FF-41D8-449B-B195-632BE0D3A04C}">
      <dgm:prSet/>
      <dgm:spPr/>
      <dgm:t>
        <a:bodyPr/>
        <a:lstStyle/>
        <a:p>
          <a:endParaRPr lang="en-US"/>
        </a:p>
      </dgm:t>
    </dgm:pt>
    <dgm:pt modelId="{30CC776A-F72D-494F-9B6D-5823961E6D75}" type="pres">
      <dgm:prSet presAssocID="{F974B6A0-3D86-42F2-9A8F-FCC72DFD7D22}" presName="cycle" presStyleCnt="0">
        <dgm:presLayoutVars>
          <dgm:dir/>
          <dgm:resizeHandles val="exact"/>
        </dgm:presLayoutVars>
      </dgm:prSet>
      <dgm:spPr/>
      <dgm:t>
        <a:bodyPr/>
        <a:lstStyle/>
        <a:p>
          <a:endParaRPr lang="en-US"/>
        </a:p>
      </dgm:t>
    </dgm:pt>
    <dgm:pt modelId="{6A95A59C-4331-4311-9B8C-DA40286377A6}" type="pres">
      <dgm:prSet presAssocID="{784AA54D-67DD-45D5-9619-B070F3D0359E}" presName="dummy" presStyleCnt="0"/>
      <dgm:spPr/>
    </dgm:pt>
    <dgm:pt modelId="{61FACFFD-3C32-45B5-A024-7D8CD673771C}" type="pres">
      <dgm:prSet presAssocID="{784AA54D-67DD-45D5-9619-B070F3D0359E}" presName="node" presStyleLbl="revTx" presStyleIdx="0" presStyleCnt="5">
        <dgm:presLayoutVars>
          <dgm:bulletEnabled val="1"/>
        </dgm:presLayoutVars>
      </dgm:prSet>
      <dgm:spPr/>
      <dgm:t>
        <a:bodyPr/>
        <a:lstStyle/>
        <a:p>
          <a:endParaRPr lang="en-US"/>
        </a:p>
      </dgm:t>
    </dgm:pt>
    <dgm:pt modelId="{56BE076D-F7E6-459C-898D-C48A8889B285}" type="pres">
      <dgm:prSet presAssocID="{569CC640-14A1-402D-A9BF-B8EC4265B467}" presName="sibTrans" presStyleLbl="node1" presStyleIdx="0" presStyleCnt="5"/>
      <dgm:spPr/>
      <dgm:t>
        <a:bodyPr/>
        <a:lstStyle/>
        <a:p>
          <a:endParaRPr lang="en-US"/>
        </a:p>
      </dgm:t>
    </dgm:pt>
    <dgm:pt modelId="{42FDBEAE-D700-4D2C-8094-47229EEDD3EA}" type="pres">
      <dgm:prSet presAssocID="{5B715695-744A-4FE0-B60C-315C1309D374}" presName="dummy" presStyleCnt="0"/>
      <dgm:spPr/>
    </dgm:pt>
    <dgm:pt modelId="{F700A775-0DDC-45B5-8038-6B9F15E13EF5}" type="pres">
      <dgm:prSet presAssocID="{5B715695-744A-4FE0-B60C-315C1309D374}" presName="node" presStyleLbl="revTx" presStyleIdx="1" presStyleCnt="5">
        <dgm:presLayoutVars>
          <dgm:bulletEnabled val="1"/>
        </dgm:presLayoutVars>
      </dgm:prSet>
      <dgm:spPr/>
      <dgm:t>
        <a:bodyPr/>
        <a:lstStyle/>
        <a:p>
          <a:endParaRPr lang="en-US"/>
        </a:p>
      </dgm:t>
    </dgm:pt>
    <dgm:pt modelId="{A29DCF89-BF88-4E11-A633-22CD9DCD9666}" type="pres">
      <dgm:prSet presAssocID="{FF2A1E17-F50F-4E27-A4F8-21BEEB8208C6}" presName="sibTrans" presStyleLbl="node1" presStyleIdx="1" presStyleCnt="5"/>
      <dgm:spPr/>
      <dgm:t>
        <a:bodyPr/>
        <a:lstStyle/>
        <a:p>
          <a:endParaRPr lang="en-US"/>
        </a:p>
      </dgm:t>
    </dgm:pt>
    <dgm:pt modelId="{A6D918CF-D5F5-4E3E-B767-91CB07962DDF}" type="pres">
      <dgm:prSet presAssocID="{8FFD9432-132D-41EF-94A0-5C5327D62290}" presName="dummy" presStyleCnt="0"/>
      <dgm:spPr/>
    </dgm:pt>
    <dgm:pt modelId="{429DC0BC-9253-4192-A897-B853274FF7AA}" type="pres">
      <dgm:prSet presAssocID="{8FFD9432-132D-41EF-94A0-5C5327D62290}" presName="node" presStyleLbl="revTx" presStyleIdx="2" presStyleCnt="5">
        <dgm:presLayoutVars>
          <dgm:bulletEnabled val="1"/>
        </dgm:presLayoutVars>
      </dgm:prSet>
      <dgm:spPr/>
      <dgm:t>
        <a:bodyPr/>
        <a:lstStyle/>
        <a:p>
          <a:endParaRPr lang="en-US"/>
        </a:p>
      </dgm:t>
    </dgm:pt>
    <dgm:pt modelId="{D609ACAE-4C88-49E2-8C21-E50FAF8EEF10}" type="pres">
      <dgm:prSet presAssocID="{E2EDC901-AF4A-4430-BEED-06225278876C}" presName="sibTrans" presStyleLbl="node1" presStyleIdx="2" presStyleCnt="5"/>
      <dgm:spPr/>
      <dgm:t>
        <a:bodyPr/>
        <a:lstStyle/>
        <a:p>
          <a:endParaRPr lang="en-US"/>
        </a:p>
      </dgm:t>
    </dgm:pt>
    <dgm:pt modelId="{95FF49DB-4758-4FCF-B684-24B4D118BEAB}" type="pres">
      <dgm:prSet presAssocID="{00CD61EC-FF61-4C06-AA1A-853D6538A9B0}" presName="dummy" presStyleCnt="0"/>
      <dgm:spPr/>
    </dgm:pt>
    <dgm:pt modelId="{2C87F04E-1A5B-448B-8556-DA1C136E59DA}" type="pres">
      <dgm:prSet presAssocID="{00CD61EC-FF61-4C06-AA1A-853D6538A9B0}" presName="node" presStyleLbl="revTx" presStyleIdx="3" presStyleCnt="5">
        <dgm:presLayoutVars>
          <dgm:bulletEnabled val="1"/>
        </dgm:presLayoutVars>
      </dgm:prSet>
      <dgm:spPr/>
      <dgm:t>
        <a:bodyPr/>
        <a:lstStyle/>
        <a:p>
          <a:endParaRPr lang="en-US"/>
        </a:p>
      </dgm:t>
    </dgm:pt>
    <dgm:pt modelId="{43BC5222-2A2A-4DE1-B1E2-619CDB27BFD4}" type="pres">
      <dgm:prSet presAssocID="{DA7FD081-6148-4130-84BA-175EFEB87DDB}" presName="sibTrans" presStyleLbl="node1" presStyleIdx="3" presStyleCnt="5"/>
      <dgm:spPr/>
      <dgm:t>
        <a:bodyPr/>
        <a:lstStyle/>
        <a:p>
          <a:endParaRPr lang="en-US"/>
        </a:p>
      </dgm:t>
    </dgm:pt>
    <dgm:pt modelId="{98A198F2-3ADE-4910-AD5C-56C181E2B4CE}" type="pres">
      <dgm:prSet presAssocID="{AEA11BA7-4CC1-40E7-8081-D89749908337}" presName="dummy" presStyleCnt="0"/>
      <dgm:spPr/>
    </dgm:pt>
    <dgm:pt modelId="{A59E113D-B3F5-43F8-A6E3-371B463FE7AB}" type="pres">
      <dgm:prSet presAssocID="{AEA11BA7-4CC1-40E7-8081-D89749908337}" presName="node" presStyleLbl="revTx" presStyleIdx="4" presStyleCnt="5">
        <dgm:presLayoutVars>
          <dgm:bulletEnabled val="1"/>
        </dgm:presLayoutVars>
      </dgm:prSet>
      <dgm:spPr/>
      <dgm:t>
        <a:bodyPr/>
        <a:lstStyle/>
        <a:p>
          <a:endParaRPr lang="en-US"/>
        </a:p>
      </dgm:t>
    </dgm:pt>
    <dgm:pt modelId="{ADB0B3F4-F058-41F4-89A8-79B7B0F5DE07}" type="pres">
      <dgm:prSet presAssocID="{8AAF2D89-1AE7-4BB8-A420-291471304795}" presName="sibTrans" presStyleLbl="node1" presStyleIdx="4" presStyleCnt="5"/>
      <dgm:spPr/>
      <dgm:t>
        <a:bodyPr/>
        <a:lstStyle/>
        <a:p>
          <a:endParaRPr lang="en-US"/>
        </a:p>
      </dgm:t>
    </dgm:pt>
  </dgm:ptLst>
  <dgm:cxnLst>
    <dgm:cxn modelId="{39C1B2FF-41D8-449B-B195-632BE0D3A04C}" srcId="{F974B6A0-3D86-42F2-9A8F-FCC72DFD7D22}" destId="{AEA11BA7-4CC1-40E7-8081-D89749908337}" srcOrd="4" destOrd="0" parTransId="{87734923-D6CA-4E18-824F-AB9C2FE1B74D}" sibTransId="{8AAF2D89-1AE7-4BB8-A420-291471304795}"/>
    <dgm:cxn modelId="{15FB33FF-36C7-034C-B45B-FEA47BCC4A05}" type="presOf" srcId="{8FFD9432-132D-41EF-94A0-5C5327D62290}" destId="{429DC0BC-9253-4192-A897-B853274FF7AA}" srcOrd="0" destOrd="0" presId="urn:microsoft.com/office/officeart/2005/8/layout/cycle1"/>
    <dgm:cxn modelId="{AD01C8EA-1E06-FF42-956A-6DAECB32E37F}" type="presOf" srcId="{AEA11BA7-4CC1-40E7-8081-D89749908337}" destId="{A59E113D-B3F5-43F8-A6E3-371B463FE7AB}" srcOrd="0" destOrd="0" presId="urn:microsoft.com/office/officeart/2005/8/layout/cycle1"/>
    <dgm:cxn modelId="{620130C8-B72F-6948-84BD-2C5C81F6FC47}" type="presOf" srcId="{569CC640-14A1-402D-A9BF-B8EC4265B467}" destId="{56BE076D-F7E6-459C-898D-C48A8889B285}" srcOrd="0" destOrd="0" presId="urn:microsoft.com/office/officeart/2005/8/layout/cycle1"/>
    <dgm:cxn modelId="{7AEFC426-6EA6-A643-AD7F-018BB773C7E6}" type="presOf" srcId="{DA7FD081-6148-4130-84BA-175EFEB87DDB}" destId="{43BC5222-2A2A-4DE1-B1E2-619CDB27BFD4}" srcOrd="0" destOrd="0" presId="urn:microsoft.com/office/officeart/2005/8/layout/cycle1"/>
    <dgm:cxn modelId="{0B52F134-060F-4F93-AFAB-6E6F2BCD0CEE}" srcId="{F974B6A0-3D86-42F2-9A8F-FCC72DFD7D22}" destId="{5B715695-744A-4FE0-B60C-315C1309D374}" srcOrd="1" destOrd="0" parTransId="{0ACDB790-DCB8-458C-BFEA-9CA085C1A5EC}" sibTransId="{FF2A1E17-F50F-4E27-A4F8-21BEEB8208C6}"/>
    <dgm:cxn modelId="{6DFDE5AB-A9AD-8049-B8D1-F976646E82CA}" type="presOf" srcId="{8AAF2D89-1AE7-4BB8-A420-291471304795}" destId="{ADB0B3F4-F058-41F4-89A8-79B7B0F5DE07}" srcOrd="0" destOrd="0" presId="urn:microsoft.com/office/officeart/2005/8/layout/cycle1"/>
    <dgm:cxn modelId="{EB3ECDDB-B665-C44A-8CA4-EDFABA49687E}" type="presOf" srcId="{F974B6A0-3D86-42F2-9A8F-FCC72DFD7D22}" destId="{30CC776A-F72D-494F-9B6D-5823961E6D75}" srcOrd="0" destOrd="0" presId="urn:microsoft.com/office/officeart/2005/8/layout/cycle1"/>
    <dgm:cxn modelId="{F644E4CA-EECD-A348-BD3F-1CFDE0A49D89}" type="presOf" srcId="{00CD61EC-FF61-4C06-AA1A-853D6538A9B0}" destId="{2C87F04E-1A5B-448B-8556-DA1C136E59DA}" srcOrd="0" destOrd="0" presId="urn:microsoft.com/office/officeart/2005/8/layout/cycle1"/>
    <dgm:cxn modelId="{58F12D4B-AAE5-4B3F-9070-555AF5EED659}" srcId="{F974B6A0-3D86-42F2-9A8F-FCC72DFD7D22}" destId="{00CD61EC-FF61-4C06-AA1A-853D6538A9B0}" srcOrd="3" destOrd="0" parTransId="{5BAD4598-19E0-4DA0-87A7-C575C3E104EF}" sibTransId="{DA7FD081-6148-4130-84BA-175EFEB87DDB}"/>
    <dgm:cxn modelId="{5DB66CDC-84EC-6147-9718-15F075EE02D7}" type="presOf" srcId="{5B715695-744A-4FE0-B60C-315C1309D374}" destId="{F700A775-0DDC-45B5-8038-6B9F15E13EF5}" srcOrd="0" destOrd="0" presId="urn:microsoft.com/office/officeart/2005/8/layout/cycle1"/>
    <dgm:cxn modelId="{512F0822-37D1-7541-A894-5C0474371CFD}" type="presOf" srcId="{FF2A1E17-F50F-4E27-A4F8-21BEEB8208C6}" destId="{A29DCF89-BF88-4E11-A633-22CD9DCD9666}" srcOrd="0" destOrd="0" presId="urn:microsoft.com/office/officeart/2005/8/layout/cycle1"/>
    <dgm:cxn modelId="{80005A4B-8DA7-440B-8942-C8C0AA6E0154}" srcId="{F974B6A0-3D86-42F2-9A8F-FCC72DFD7D22}" destId="{8FFD9432-132D-41EF-94A0-5C5327D62290}" srcOrd="2" destOrd="0" parTransId="{B0443ECF-19CC-4403-8A3A-446B2A33F375}" sibTransId="{E2EDC901-AF4A-4430-BEED-06225278876C}"/>
    <dgm:cxn modelId="{2615D6A9-17C1-464E-9EED-987350F522A8}" type="presOf" srcId="{784AA54D-67DD-45D5-9619-B070F3D0359E}" destId="{61FACFFD-3C32-45B5-A024-7D8CD673771C}" srcOrd="0" destOrd="0" presId="urn:microsoft.com/office/officeart/2005/8/layout/cycle1"/>
    <dgm:cxn modelId="{EA129446-10D3-BF4D-BCFB-B37E13D5A865}" type="presOf" srcId="{E2EDC901-AF4A-4430-BEED-06225278876C}" destId="{D609ACAE-4C88-49E2-8C21-E50FAF8EEF10}" srcOrd="0" destOrd="0" presId="urn:microsoft.com/office/officeart/2005/8/layout/cycle1"/>
    <dgm:cxn modelId="{C112C28B-0634-4B29-B4F8-356D1024E972}" srcId="{F974B6A0-3D86-42F2-9A8F-FCC72DFD7D22}" destId="{784AA54D-67DD-45D5-9619-B070F3D0359E}" srcOrd="0" destOrd="0" parTransId="{DCEB622C-00B1-4D5E-8971-588027F7059E}" sibTransId="{569CC640-14A1-402D-A9BF-B8EC4265B467}"/>
    <dgm:cxn modelId="{0F6D2491-2AD7-624B-AE99-23F3406294D5}" type="presParOf" srcId="{30CC776A-F72D-494F-9B6D-5823961E6D75}" destId="{6A95A59C-4331-4311-9B8C-DA40286377A6}" srcOrd="0" destOrd="0" presId="urn:microsoft.com/office/officeart/2005/8/layout/cycle1"/>
    <dgm:cxn modelId="{11FD67FB-2F5C-1348-B4EC-FE5274217953}" type="presParOf" srcId="{30CC776A-F72D-494F-9B6D-5823961E6D75}" destId="{61FACFFD-3C32-45B5-A024-7D8CD673771C}" srcOrd="1" destOrd="0" presId="urn:microsoft.com/office/officeart/2005/8/layout/cycle1"/>
    <dgm:cxn modelId="{D108CE8F-B512-0A4C-B743-9199AF239E7E}" type="presParOf" srcId="{30CC776A-F72D-494F-9B6D-5823961E6D75}" destId="{56BE076D-F7E6-459C-898D-C48A8889B285}" srcOrd="2" destOrd="0" presId="urn:microsoft.com/office/officeart/2005/8/layout/cycle1"/>
    <dgm:cxn modelId="{0C53AE23-2F2F-3F41-95F1-0149A908C893}" type="presParOf" srcId="{30CC776A-F72D-494F-9B6D-5823961E6D75}" destId="{42FDBEAE-D700-4D2C-8094-47229EEDD3EA}" srcOrd="3" destOrd="0" presId="urn:microsoft.com/office/officeart/2005/8/layout/cycle1"/>
    <dgm:cxn modelId="{61164EB8-D85F-0C47-B114-5045FD1B5340}" type="presParOf" srcId="{30CC776A-F72D-494F-9B6D-5823961E6D75}" destId="{F700A775-0DDC-45B5-8038-6B9F15E13EF5}" srcOrd="4" destOrd="0" presId="urn:microsoft.com/office/officeart/2005/8/layout/cycle1"/>
    <dgm:cxn modelId="{01F113A9-0AF0-654E-9AAE-017843C03209}" type="presParOf" srcId="{30CC776A-F72D-494F-9B6D-5823961E6D75}" destId="{A29DCF89-BF88-4E11-A633-22CD9DCD9666}" srcOrd="5" destOrd="0" presId="urn:microsoft.com/office/officeart/2005/8/layout/cycle1"/>
    <dgm:cxn modelId="{7425B87E-08D8-DD4D-9092-E74F7FCAC764}" type="presParOf" srcId="{30CC776A-F72D-494F-9B6D-5823961E6D75}" destId="{A6D918CF-D5F5-4E3E-B767-91CB07962DDF}" srcOrd="6" destOrd="0" presId="urn:microsoft.com/office/officeart/2005/8/layout/cycle1"/>
    <dgm:cxn modelId="{9992C355-0454-9141-B7C1-26BD0BB74925}" type="presParOf" srcId="{30CC776A-F72D-494F-9B6D-5823961E6D75}" destId="{429DC0BC-9253-4192-A897-B853274FF7AA}" srcOrd="7" destOrd="0" presId="urn:microsoft.com/office/officeart/2005/8/layout/cycle1"/>
    <dgm:cxn modelId="{A4F71275-FA73-4E43-B9D4-80AE03AA89EC}" type="presParOf" srcId="{30CC776A-F72D-494F-9B6D-5823961E6D75}" destId="{D609ACAE-4C88-49E2-8C21-E50FAF8EEF10}" srcOrd="8" destOrd="0" presId="urn:microsoft.com/office/officeart/2005/8/layout/cycle1"/>
    <dgm:cxn modelId="{949C837D-6AAA-E74E-9E78-61B0CAA42AC8}" type="presParOf" srcId="{30CC776A-F72D-494F-9B6D-5823961E6D75}" destId="{95FF49DB-4758-4FCF-B684-24B4D118BEAB}" srcOrd="9" destOrd="0" presId="urn:microsoft.com/office/officeart/2005/8/layout/cycle1"/>
    <dgm:cxn modelId="{19A6A1D7-AF24-EE4E-A845-9D832300B23E}" type="presParOf" srcId="{30CC776A-F72D-494F-9B6D-5823961E6D75}" destId="{2C87F04E-1A5B-448B-8556-DA1C136E59DA}" srcOrd="10" destOrd="0" presId="urn:microsoft.com/office/officeart/2005/8/layout/cycle1"/>
    <dgm:cxn modelId="{6E0788D3-4716-3947-887C-89FFBFCAC4BA}" type="presParOf" srcId="{30CC776A-F72D-494F-9B6D-5823961E6D75}" destId="{43BC5222-2A2A-4DE1-B1E2-619CDB27BFD4}" srcOrd="11" destOrd="0" presId="urn:microsoft.com/office/officeart/2005/8/layout/cycle1"/>
    <dgm:cxn modelId="{586D5ADA-C58D-0B4E-8B5F-A72675674EED}" type="presParOf" srcId="{30CC776A-F72D-494F-9B6D-5823961E6D75}" destId="{98A198F2-3ADE-4910-AD5C-56C181E2B4CE}" srcOrd="12" destOrd="0" presId="urn:microsoft.com/office/officeart/2005/8/layout/cycle1"/>
    <dgm:cxn modelId="{A87CBD2C-65BB-9443-9CFC-0902E5AE59E4}" type="presParOf" srcId="{30CC776A-F72D-494F-9B6D-5823961E6D75}" destId="{A59E113D-B3F5-43F8-A6E3-371B463FE7AB}" srcOrd="13" destOrd="0" presId="urn:microsoft.com/office/officeart/2005/8/layout/cycle1"/>
    <dgm:cxn modelId="{C9979455-5254-8349-95E3-E2342F0BED97}" type="presParOf" srcId="{30CC776A-F72D-494F-9B6D-5823961E6D75}" destId="{ADB0B3F4-F058-41F4-89A8-79B7B0F5DE07}" srcOrd="14" destOrd="0" presId="urn:microsoft.com/office/officeart/2005/8/layout/cycle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4748CC-F796-4349-817E-F653C3244398}">
      <dsp:nvSpPr>
        <dsp:cNvPr id="0" name=""/>
        <dsp:cNvSpPr/>
      </dsp:nvSpPr>
      <dsp:spPr>
        <a:xfrm>
          <a:off x="0" y="449783"/>
          <a:ext cx="2026565" cy="113046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1805A0-51B7-42EB-A8D1-319D4A68D554}">
      <dsp:nvSpPr>
        <dsp:cNvPr id="0" name=""/>
        <dsp:cNvSpPr/>
      </dsp:nvSpPr>
      <dsp:spPr>
        <a:xfrm>
          <a:off x="116216" y="540674"/>
          <a:ext cx="1393206" cy="869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dirty="0"/>
            <a:t>Publish Web Service</a:t>
          </a:r>
        </a:p>
      </dsp:txBody>
      <dsp:txXfrm>
        <a:off x="158670" y="583128"/>
        <a:ext cx="1308298" cy="7847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9B6310-4EBF-41B0-9BBC-32C08A855579}">
      <dsp:nvSpPr>
        <dsp:cNvPr id="0" name=""/>
        <dsp:cNvSpPr/>
      </dsp:nvSpPr>
      <dsp:spPr>
        <a:xfrm>
          <a:off x="195318" y="0"/>
          <a:ext cx="2213609" cy="1244061"/>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AF1408-8B75-4E62-AC6F-C0BE2C8B6C7E}">
      <dsp:nvSpPr>
        <dsp:cNvPr id="0" name=""/>
        <dsp:cNvSpPr/>
      </dsp:nvSpPr>
      <dsp:spPr>
        <a:xfrm>
          <a:off x="318187" y="373218"/>
          <a:ext cx="952177" cy="49762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a:t>Get  </a:t>
          </a:r>
          <a:r>
            <a:rPr lang="en-US" sz="1200" kern="1200" dirty="0" err="1" smtClean="0"/>
            <a:t>Qubole</a:t>
          </a:r>
          <a:r>
            <a:rPr lang="en-US" sz="1200" kern="1200" dirty="0" smtClean="0"/>
            <a:t> Subscription</a:t>
          </a:r>
          <a:endParaRPr lang="en-US" sz="1200" kern="1200" dirty="0"/>
        </a:p>
      </dsp:txBody>
      <dsp:txXfrm>
        <a:off x="342479" y="397510"/>
        <a:ext cx="903593" cy="449040"/>
      </dsp:txXfrm>
    </dsp:sp>
    <dsp:sp modelId="{C4CDEA82-A5C7-451C-99C2-1BB38892DC8F}">
      <dsp:nvSpPr>
        <dsp:cNvPr id="0" name=""/>
        <dsp:cNvSpPr/>
      </dsp:nvSpPr>
      <dsp:spPr>
        <a:xfrm>
          <a:off x="1333881" y="373218"/>
          <a:ext cx="952177" cy="49762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a:t>Create </a:t>
          </a:r>
          <a:r>
            <a:rPr lang="en-US" sz="1200" kern="1200" dirty="0" smtClean="0"/>
            <a:t>Cluster</a:t>
          </a:r>
          <a:endParaRPr lang="en-US" sz="1200" kern="1200" dirty="0"/>
        </a:p>
      </dsp:txBody>
      <dsp:txXfrm>
        <a:off x="1358173" y="397510"/>
        <a:ext cx="903593" cy="4490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A01354-8521-45CE-9D0E-B804F9D51FA9}">
      <dsp:nvSpPr>
        <dsp:cNvPr id="0" name=""/>
        <dsp:cNvSpPr/>
      </dsp:nvSpPr>
      <dsp:spPr>
        <a:xfrm>
          <a:off x="1659212" y="85888"/>
          <a:ext cx="1365334" cy="136533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a:t>1</a:t>
          </a:r>
        </a:p>
        <a:p>
          <a:pPr lvl="0" algn="ctr" defTabSz="622300">
            <a:lnSpc>
              <a:spcPct val="90000"/>
            </a:lnSpc>
            <a:spcBef>
              <a:spcPct val="0"/>
            </a:spcBef>
            <a:spcAft>
              <a:spcPct val="35000"/>
            </a:spcAft>
          </a:pPr>
          <a:r>
            <a:rPr lang="en-US" sz="1400" kern="1200" dirty="0"/>
            <a:t>Problem Framing</a:t>
          </a:r>
        </a:p>
      </dsp:txBody>
      <dsp:txXfrm>
        <a:off x="1859161" y="285837"/>
        <a:ext cx="965436" cy="965436"/>
      </dsp:txXfrm>
    </dsp:sp>
    <dsp:sp modelId="{3C24FC50-C5C6-462C-8E45-CBCB342FED21}">
      <dsp:nvSpPr>
        <dsp:cNvPr id="0" name=""/>
        <dsp:cNvSpPr/>
      </dsp:nvSpPr>
      <dsp:spPr>
        <a:xfrm rot="2160000">
          <a:off x="2981400" y="1134650"/>
          <a:ext cx="362968" cy="4608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991798" y="1194808"/>
        <a:ext cx="254078" cy="276480"/>
      </dsp:txXfrm>
    </dsp:sp>
    <dsp:sp modelId="{DE7813E2-3F1B-44AE-8A4D-E3A2F2554899}">
      <dsp:nvSpPr>
        <dsp:cNvPr id="0" name=""/>
        <dsp:cNvSpPr/>
      </dsp:nvSpPr>
      <dsp:spPr>
        <a:xfrm>
          <a:off x="3317843" y="1290954"/>
          <a:ext cx="1365334" cy="136533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a:t>2 Get/Prepare Data</a:t>
          </a:r>
        </a:p>
      </dsp:txBody>
      <dsp:txXfrm>
        <a:off x="3517792" y="1490903"/>
        <a:ext cx="965436" cy="965436"/>
      </dsp:txXfrm>
    </dsp:sp>
    <dsp:sp modelId="{DF1BCFFA-1A13-4ECE-ABE7-2B0C98FB72CA}">
      <dsp:nvSpPr>
        <dsp:cNvPr id="0" name=""/>
        <dsp:cNvSpPr/>
      </dsp:nvSpPr>
      <dsp:spPr>
        <a:xfrm rot="6480000">
          <a:off x="3505430" y="2708370"/>
          <a:ext cx="362968" cy="4608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3576699" y="2748750"/>
        <a:ext cx="254078" cy="276480"/>
      </dsp:txXfrm>
    </dsp:sp>
    <dsp:sp modelId="{AF00E959-5C43-48CD-A97C-060033D2AB03}">
      <dsp:nvSpPr>
        <dsp:cNvPr id="0" name=""/>
        <dsp:cNvSpPr/>
      </dsp:nvSpPr>
      <dsp:spPr>
        <a:xfrm>
          <a:off x="2684302" y="3240791"/>
          <a:ext cx="1365334" cy="136533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a:t>3</a:t>
          </a:r>
        </a:p>
        <a:p>
          <a:pPr lvl="0" algn="ctr" defTabSz="622300">
            <a:lnSpc>
              <a:spcPct val="90000"/>
            </a:lnSpc>
            <a:spcBef>
              <a:spcPct val="0"/>
            </a:spcBef>
            <a:spcAft>
              <a:spcPct val="35000"/>
            </a:spcAft>
          </a:pPr>
          <a:r>
            <a:rPr lang="en-US" sz="1400" kern="1200" dirty="0"/>
            <a:t>Develop Model</a:t>
          </a:r>
        </a:p>
      </dsp:txBody>
      <dsp:txXfrm>
        <a:off x="2884251" y="3440740"/>
        <a:ext cx="965436" cy="965436"/>
      </dsp:txXfrm>
    </dsp:sp>
    <dsp:sp modelId="{828ADA7E-B440-4137-898B-7B4B8BC5694E}">
      <dsp:nvSpPr>
        <dsp:cNvPr id="0" name=""/>
        <dsp:cNvSpPr/>
      </dsp:nvSpPr>
      <dsp:spPr>
        <a:xfrm rot="10800000">
          <a:off x="2170668" y="3693058"/>
          <a:ext cx="362968" cy="4608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2279558" y="3785218"/>
        <a:ext cx="254078" cy="276480"/>
      </dsp:txXfrm>
    </dsp:sp>
    <dsp:sp modelId="{A337D18A-A4B8-4BE0-8517-DCC85697C88E}">
      <dsp:nvSpPr>
        <dsp:cNvPr id="0" name=""/>
        <dsp:cNvSpPr/>
      </dsp:nvSpPr>
      <dsp:spPr>
        <a:xfrm>
          <a:off x="634122" y="3240791"/>
          <a:ext cx="1365334" cy="136533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a:t>4</a:t>
          </a:r>
        </a:p>
        <a:p>
          <a:pPr lvl="0" algn="ctr" defTabSz="622300">
            <a:lnSpc>
              <a:spcPct val="90000"/>
            </a:lnSpc>
            <a:spcBef>
              <a:spcPct val="0"/>
            </a:spcBef>
            <a:spcAft>
              <a:spcPct val="35000"/>
            </a:spcAft>
          </a:pPr>
          <a:r>
            <a:rPr lang="en-US" sz="1400" kern="1200" dirty="0"/>
            <a:t>Deploy Model</a:t>
          </a:r>
        </a:p>
      </dsp:txBody>
      <dsp:txXfrm>
        <a:off x="834071" y="3440740"/>
        <a:ext cx="965436" cy="965436"/>
      </dsp:txXfrm>
    </dsp:sp>
    <dsp:sp modelId="{9A72A26C-5978-4FF1-9093-4D54A75560AF}">
      <dsp:nvSpPr>
        <dsp:cNvPr id="0" name=""/>
        <dsp:cNvSpPr/>
      </dsp:nvSpPr>
      <dsp:spPr>
        <a:xfrm rot="15120000">
          <a:off x="821709" y="2727910"/>
          <a:ext cx="362968" cy="4608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892978" y="2871850"/>
        <a:ext cx="254078" cy="276480"/>
      </dsp:txXfrm>
    </dsp:sp>
    <dsp:sp modelId="{38B5C9CA-1FA6-4B16-8DF0-3E2FA72359BD}">
      <dsp:nvSpPr>
        <dsp:cNvPr id="0" name=""/>
        <dsp:cNvSpPr/>
      </dsp:nvSpPr>
      <dsp:spPr>
        <a:xfrm>
          <a:off x="582" y="1290954"/>
          <a:ext cx="1365334" cy="136533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a:t>5</a:t>
          </a:r>
        </a:p>
        <a:p>
          <a:pPr lvl="0" algn="ctr" defTabSz="622300">
            <a:lnSpc>
              <a:spcPct val="90000"/>
            </a:lnSpc>
            <a:spcBef>
              <a:spcPct val="0"/>
            </a:spcBef>
            <a:spcAft>
              <a:spcPct val="35000"/>
            </a:spcAft>
          </a:pPr>
          <a:r>
            <a:rPr lang="en-US" sz="1400" kern="1200" dirty="0"/>
            <a:t>Evaluate / Track Performance</a:t>
          </a:r>
        </a:p>
      </dsp:txBody>
      <dsp:txXfrm>
        <a:off x="200531" y="1490903"/>
        <a:ext cx="965436" cy="965436"/>
      </dsp:txXfrm>
    </dsp:sp>
    <dsp:sp modelId="{66FC7FA2-FEBD-4CF1-9360-0B12A7BD5B9B}">
      <dsp:nvSpPr>
        <dsp:cNvPr id="0" name=""/>
        <dsp:cNvSpPr/>
      </dsp:nvSpPr>
      <dsp:spPr>
        <a:xfrm rot="19440000">
          <a:off x="1322769" y="1146726"/>
          <a:ext cx="362968" cy="4608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1333167" y="1270888"/>
        <a:ext cx="254078" cy="2764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FACFFD-3C32-45B5-A024-7D8CD673771C}">
      <dsp:nvSpPr>
        <dsp:cNvPr id="0" name=""/>
        <dsp:cNvSpPr/>
      </dsp:nvSpPr>
      <dsp:spPr>
        <a:xfrm>
          <a:off x="1874366" y="42680"/>
          <a:ext cx="731939" cy="731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a:t>3.1</a:t>
          </a:r>
        </a:p>
        <a:p>
          <a:pPr lvl="0" algn="ctr" defTabSz="488950">
            <a:lnSpc>
              <a:spcPct val="90000"/>
            </a:lnSpc>
            <a:spcBef>
              <a:spcPct val="0"/>
            </a:spcBef>
            <a:spcAft>
              <a:spcPct val="35000"/>
            </a:spcAft>
          </a:pPr>
          <a:r>
            <a:rPr lang="en-US" sz="1100" kern="1200" dirty="0"/>
            <a:t>Analysis/ Metric definition</a:t>
          </a:r>
        </a:p>
      </dsp:txBody>
      <dsp:txXfrm>
        <a:off x="1874366" y="42680"/>
        <a:ext cx="731939" cy="731939"/>
      </dsp:txXfrm>
    </dsp:sp>
    <dsp:sp modelId="{56BE076D-F7E6-459C-898D-C48A8889B285}">
      <dsp:nvSpPr>
        <dsp:cNvPr id="0" name=""/>
        <dsp:cNvSpPr/>
      </dsp:nvSpPr>
      <dsp:spPr>
        <a:xfrm>
          <a:off x="153199" y="21579"/>
          <a:ext cx="2743471" cy="2743471"/>
        </a:xfrm>
        <a:prstGeom prst="circularArrow">
          <a:avLst>
            <a:gd name="adj1" fmla="val 5202"/>
            <a:gd name="adj2" fmla="val 336081"/>
            <a:gd name="adj3" fmla="val 21292558"/>
            <a:gd name="adj4" fmla="val 19766838"/>
            <a:gd name="adj5" fmla="val 60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00A775-0DDC-45B5-8038-6B9F15E13EF5}">
      <dsp:nvSpPr>
        <dsp:cNvPr id="0" name=""/>
        <dsp:cNvSpPr/>
      </dsp:nvSpPr>
      <dsp:spPr>
        <a:xfrm>
          <a:off x="2316509" y="1403454"/>
          <a:ext cx="731939" cy="731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a:t>3.2</a:t>
          </a:r>
        </a:p>
        <a:p>
          <a:pPr lvl="0" algn="ctr" defTabSz="488950">
            <a:lnSpc>
              <a:spcPct val="90000"/>
            </a:lnSpc>
            <a:spcBef>
              <a:spcPct val="0"/>
            </a:spcBef>
            <a:spcAft>
              <a:spcPct val="35000"/>
            </a:spcAft>
          </a:pPr>
          <a:r>
            <a:rPr lang="en-US" sz="1100" kern="1200" dirty="0"/>
            <a:t>Feature Engineering</a:t>
          </a:r>
        </a:p>
      </dsp:txBody>
      <dsp:txXfrm>
        <a:off x="2316509" y="1403454"/>
        <a:ext cx="731939" cy="731939"/>
      </dsp:txXfrm>
    </dsp:sp>
    <dsp:sp modelId="{A29DCF89-BF88-4E11-A633-22CD9DCD9666}">
      <dsp:nvSpPr>
        <dsp:cNvPr id="0" name=""/>
        <dsp:cNvSpPr/>
      </dsp:nvSpPr>
      <dsp:spPr>
        <a:xfrm>
          <a:off x="153199" y="21579"/>
          <a:ext cx="2743471" cy="2743471"/>
        </a:xfrm>
        <a:prstGeom prst="circularArrow">
          <a:avLst>
            <a:gd name="adj1" fmla="val 5202"/>
            <a:gd name="adj2" fmla="val 336081"/>
            <a:gd name="adj3" fmla="val 4013989"/>
            <a:gd name="adj4" fmla="val 2254084"/>
            <a:gd name="adj5" fmla="val 6070"/>
          </a:avLst>
        </a:prstGeom>
        <a:solidFill>
          <a:schemeClr val="accent5">
            <a:hueOff val="276562"/>
            <a:satOff val="3140"/>
            <a:lumOff val="2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9DC0BC-9253-4192-A897-B853274FF7AA}">
      <dsp:nvSpPr>
        <dsp:cNvPr id="0" name=""/>
        <dsp:cNvSpPr/>
      </dsp:nvSpPr>
      <dsp:spPr>
        <a:xfrm>
          <a:off x="1158965" y="2244459"/>
          <a:ext cx="731939" cy="731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a:t>3.3</a:t>
          </a:r>
        </a:p>
        <a:p>
          <a:pPr lvl="0" algn="ctr" defTabSz="488950">
            <a:lnSpc>
              <a:spcPct val="90000"/>
            </a:lnSpc>
            <a:spcBef>
              <a:spcPct val="0"/>
            </a:spcBef>
            <a:spcAft>
              <a:spcPct val="35000"/>
            </a:spcAft>
          </a:pPr>
          <a:r>
            <a:rPr lang="en-US" sz="1100" kern="1200" dirty="0"/>
            <a:t>Model Training</a:t>
          </a:r>
        </a:p>
      </dsp:txBody>
      <dsp:txXfrm>
        <a:off x="1158965" y="2244459"/>
        <a:ext cx="731939" cy="731939"/>
      </dsp:txXfrm>
    </dsp:sp>
    <dsp:sp modelId="{D609ACAE-4C88-49E2-8C21-E50FAF8EEF10}">
      <dsp:nvSpPr>
        <dsp:cNvPr id="0" name=""/>
        <dsp:cNvSpPr/>
      </dsp:nvSpPr>
      <dsp:spPr>
        <a:xfrm>
          <a:off x="153199" y="21579"/>
          <a:ext cx="2743471" cy="2743471"/>
        </a:xfrm>
        <a:prstGeom prst="circularArrow">
          <a:avLst>
            <a:gd name="adj1" fmla="val 5202"/>
            <a:gd name="adj2" fmla="val 336081"/>
            <a:gd name="adj3" fmla="val 8209835"/>
            <a:gd name="adj4" fmla="val 6449930"/>
            <a:gd name="adj5" fmla="val 6070"/>
          </a:avLst>
        </a:prstGeom>
        <a:solidFill>
          <a:schemeClr val="accent5">
            <a:hueOff val="553124"/>
            <a:satOff val="6280"/>
            <a:lumOff val="568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87F04E-1A5B-448B-8556-DA1C136E59DA}">
      <dsp:nvSpPr>
        <dsp:cNvPr id="0" name=""/>
        <dsp:cNvSpPr/>
      </dsp:nvSpPr>
      <dsp:spPr>
        <a:xfrm>
          <a:off x="1421" y="1403454"/>
          <a:ext cx="731939" cy="731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a:t>3.4</a:t>
          </a:r>
        </a:p>
        <a:p>
          <a:pPr lvl="0" algn="ctr" defTabSz="488950">
            <a:lnSpc>
              <a:spcPct val="90000"/>
            </a:lnSpc>
            <a:spcBef>
              <a:spcPct val="0"/>
            </a:spcBef>
            <a:spcAft>
              <a:spcPct val="35000"/>
            </a:spcAft>
          </a:pPr>
          <a:r>
            <a:rPr lang="en-US" sz="1100" kern="1200" dirty="0"/>
            <a:t>Parameter Tuning</a:t>
          </a:r>
        </a:p>
      </dsp:txBody>
      <dsp:txXfrm>
        <a:off x="1421" y="1403454"/>
        <a:ext cx="731939" cy="731939"/>
      </dsp:txXfrm>
    </dsp:sp>
    <dsp:sp modelId="{43BC5222-2A2A-4DE1-B1E2-619CDB27BFD4}">
      <dsp:nvSpPr>
        <dsp:cNvPr id="0" name=""/>
        <dsp:cNvSpPr/>
      </dsp:nvSpPr>
      <dsp:spPr>
        <a:xfrm>
          <a:off x="153199" y="21579"/>
          <a:ext cx="2743471" cy="2743471"/>
        </a:xfrm>
        <a:prstGeom prst="circularArrow">
          <a:avLst>
            <a:gd name="adj1" fmla="val 5202"/>
            <a:gd name="adj2" fmla="val 336081"/>
            <a:gd name="adj3" fmla="val 12297080"/>
            <a:gd name="adj4" fmla="val 10771361"/>
            <a:gd name="adj5" fmla="val 6070"/>
          </a:avLst>
        </a:prstGeom>
        <a:solidFill>
          <a:schemeClr val="accent5">
            <a:hueOff val="829687"/>
            <a:satOff val="9421"/>
            <a:lumOff val="85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9E113D-B3F5-43F8-A6E3-371B463FE7AB}">
      <dsp:nvSpPr>
        <dsp:cNvPr id="0" name=""/>
        <dsp:cNvSpPr/>
      </dsp:nvSpPr>
      <dsp:spPr>
        <a:xfrm>
          <a:off x="443564" y="42680"/>
          <a:ext cx="731939" cy="731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a:t>3.5</a:t>
          </a:r>
        </a:p>
        <a:p>
          <a:pPr lvl="0" algn="ctr" defTabSz="488950">
            <a:lnSpc>
              <a:spcPct val="90000"/>
            </a:lnSpc>
            <a:spcBef>
              <a:spcPct val="0"/>
            </a:spcBef>
            <a:spcAft>
              <a:spcPct val="35000"/>
            </a:spcAft>
          </a:pPr>
          <a:r>
            <a:rPr lang="en-US" sz="1100" kern="1200" dirty="0"/>
            <a:t>Evaluation</a:t>
          </a:r>
        </a:p>
      </dsp:txBody>
      <dsp:txXfrm>
        <a:off x="443564" y="42680"/>
        <a:ext cx="731939" cy="731939"/>
      </dsp:txXfrm>
    </dsp:sp>
    <dsp:sp modelId="{ADB0B3F4-F058-41F4-89A8-79B7B0F5DE07}">
      <dsp:nvSpPr>
        <dsp:cNvPr id="0" name=""/>
        <dsp:cNvSpPr/>
      </dsp:nvSpPr>
      <dsp:spPr>
        <a:xfrm>
          <a:off x="153199" y="21579"/>
          <a:ext cx="2743471" cy="2743471"/>
        </a:xfrm>
        <a:prstGeom prst="circularArrow">
          <a:avLst>
            <a:gd name="adj1" fmla="val 5202"/>
            <a:gd name="adj2" fmla="val 336081"/>
            <a:gd name="adj3" fmla="val 16864980"/>
            <a:gd name="adj4" fmla="val 15198939"/>
            <a:gd name="adj5" fmla="val 6070"/>
          </a:avLst>
        </a:prstGeom>
        <a:solidFill>
          <a:schemeClr val="accent5">
            <a:hueOff val="1106249"/>
            <a:satOff val="12561"/>
            <a:lumOff val="1137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94F1FD-10AC-4C47-9B76-0EBE675C873E}" type="datetimeFigureOut">
              <a:rPr lang="en-US" smtClean="0"/>
              <a:t>5/22/17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584EBF-07BF-B54E-87BD-A4038F24E3DC}" type="slidenum">
              <a:rPr lang="en-US" smtClean="0"/>
              <a:t>‹#›</a:t>
            </a:fld>
            <a:endParaRPr lang="en-US"/>
          </a:p>
        </p:txBody>
      </p:sp>
    </p:spTree>
    <p:extLst>
      <p:ext uri="{BB962C8B-B14F-4D97-AF65-F5344CB8AC3E}">
        <p14:creationId xmlns:p14="http://schemas.microsoft.com/office/powerpoint/2010/main" val="236106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Greedy_algorithm" TargetMode="External"/><Relationship Id="rId4" Type="http://schemas.openxmlformats.org/officeDocument/2006/relationships/hyperlink" Target="http://imagenet.stanford.edu/papers/imagenet_cvpr09.pdf" TargetMode="External"/><Relationship Id="rId5" Type="http://schemas.openxmlformats.org/officeDocument/2006/relationships/hyperlink" Target="http://vision.stanford.edu/feifeili/" TargetMode="External"/><Relationship Id="rId6" Type="http://schemas.openxmlformats.org/officeDocument/2006/relationships/hyperlink" Target="http://www.cs.toronto.edu/~kriz/" TargetMode="External"/><Relationship Id="rId7" Type="http://schemas.openxmlformats.org/officeDocument/2006/relationships/hyperlink" Target="http://www.cs.toronto.edu/~ilya/" TargetMode="External"/><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 Id="rId3" Type="http://schemas.openxmlformats.org/officeDocument/2006/relationships/hyperlink" Target="http://www.businesswire.com/news/home/20161026005031/en/Worldwide-Cognitive-Systems-Artificial-Intelligence-Revenues-Forecast"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psycnet.apa.org/index.cfm?fa=buy.optionToBuy&amp;id=1959-09865-001" TargetMode="External"/><Relationship Id="rId4" Type="http://schemas.openxmlformats.org/officeDocument/2006/relationships/hyperlink" Target="http://www.minicomplexity.org/pubs/1943-mcculloch-pitts-bmb.pdf" TargetMode="External"/><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20" Type="http://schemas.openxmlformats.org/officeDocument/2006/relationships/hyperlink" Target="https://en.wikipedia.org/wiki/Turing_test#cite_note-18" TargetMode="External"/><Relationship Id="rId21" Type="http://schemas.openxmlformats.org/officeDocument/2006/relationships/hyperlink" Target="https://en.wikipedia.org/wiki/Turing_test#cite_note-FOOTNOTETuring1948412-19" TargetMode="External"/><Relationship Id="rId22" Type="http://schemas.openxmlformats.org/officeDocument/2006/relationships/hyperlink" Target="https://en.wikipedia.org/wiki/Seymour_Papert" TargetMode="External"/><Relationship Id="rId23" Type="http://schemas.openxmlformats.org/officeDocument/2006/relationships/hyperlink" Target="https://en.wikipedia.org/wiki/Perceptron" TargetMode="External"/><Relationship Id="rId24" Type="http://schemas.openxmlformats.org/officeDocument/2006/relationships/hyperlink" Target="https://en.wikipedia.org/wiki/George_Boole" TargetMode="External"/><Relationship Id="rId25" Type="http://schemas.openxmlformats.org/officeDocument/2006/relationships/hyperlink" Target="https://en.wikipedia.org/wiki/Geoffrey_Hinton" TargetMode="External"/><Relationship Id="rId26" Type="http://schemas.openxmlformats.org/officeDocument/2006/relationships/hyperlink" Target="https://en.wikipedia.org/wiki/David_Rumelhart" TargetMode="External"/><Relationship Id="rId27" Type="http://schemas.openxmlformats.org/officeDocument/2006/relationships/hyperlink" Target="http://www.ccs.neu.edu/home/rjw/" TargetMode="External"/><Relationship Id="rId28" Type="http://schemas.openxmlformats.org/officeDocument/2006/relationships/hyperlink" Target="http://www.nature.com/nature/journal/v323/n6088/abs/323533a0.html" TargetMode="External"/><Relationship Id="rId29" Type="http://schemas.openxmlformats.org/officeDocument/2006/relationships/hyperlink" Target="http://people.idsia.ch/~juergen/who-invented-backpropagation.html" TargetMode="External"/><Relationship Id="rId1" Type="http://schemas.openxmlformats.org/officeDocument/2006/relationships/notesMaster" Target="../notesMasters/notesMaster1.xml"/><Relationship Id="rId2" Type="http://schemas.openxmlformats.org/officeDocument/2006/relationships/slide" Target="../slides/slide21.xml"/><Relationship Id="rId3" Type="http://schemas.openxmlformats.org/officeDocument/2006/relationships/hyperlink" Target="https://en.wikipedia.org/wiki/Golem" TargetMode="External"/><Relationship Id="rId4" Type="http://schemas.openxmlformats.org/officeDocument/2006/relationships/hyperlink" Target="https://motherboard.vice.com/en_us/article/forget-turing-the-lovelace-test-has-a-better-shot-at-spotting-ai" TargetMode="External"/><Relationship Id="rId5" Type="http://schemas.openxmlformats.org/officeDocument/2006/relationships/hyperlink" Target="https://www.csee.umbc.edu/courses/471/papers/turing.pdf" TargetMode="External"/><Relationship Id="rId30" Type="http://schemas.openxmlformats.org/officeDocument/2006/relationships/hyperlink" Target="https://www.thestar.com/news/world/2015/04/17/how-a-toronto-professors-research-revolutionized-artificial-intelligence.html" TargetMode="External"/><Relationship Id="rId31" Type="http://schemas.openxmlformats.org/officeDocument/2006/relationships/hyperlink" Target="http://www.iro.umontreal.ca/~bengioy/yoshua_en/" TargetMode="External"/><Relationship Id="rId32" Type="http://schemas.openxmlformats.org/officeDocument/2006/relationships/hyperlink" Target="http://people.idsia.ch/~juergen/" TargetMode="External"/><Relationship Id="rId9" Type="http://schemas.openxmlformats.org/officeDocument/2006/relationships/hyperlink" Target="https://en.wikipedia.org/wiki/Ex_Machina_(film)" TargetMode="External"/><Relationship Id="rId6" Type="http://schemas.openxmlformats.org/officeDocument/2006/relationships/hyperlink" Target="https://en.wikipedia.org/wiki/Turing_test" TargetMode="External"/><Relationship Id="rId7" Type="http://schemas.openxmlformats.org/officeDocument/2006/relationships/hyperlink" Target="https://en.wikipedia.org/wiki/Loebner_Prize" TargetMode="External"/><Relationship Id="rId8" Type="http://schemas.openxmlformats.org/officeDocument/2006/relationships/hyperlink" Target="http://www.nytimes.com/2011/03/20/books/review/book-review-the-most-human-human-by-brian-christian.html" TargetMode="External"/><Relationship Id="rId33" Type="http://schemas.openxmlformats.org/officeDocument/2006/relationships/hyperlink" Target="https://en.wikipedia.org/wiki/Bell_Labs" TargetMode="External"/><Relationship Id="rId34" Type="http://schemas.openxmlformats.org/officeDocument/2006/relationships/hyperlink" Target="https://www.youtube.com/watch?v=mlXzufEk-2E" TargetMode="External"/><Relationship Id="rId35" Type="http://schemas.openxmlformats.org/officeDocument/2006/relationships/hyperlink" Target="https://metacademy.org/graphs/concepts/unsupervised_pre_training" TargetMode="External"/><Relationship Id="rId36" Type="http://schemas.openxmlformats.org/officeDocument/2006/relationships/hyperlink" Target="https://en.wikipedia.org/wiki/Deep_belief_network" TargetMode="External"/><Relationship Id="rId10" Type="http://schemas.openxmlformats.org/officeDocument/2006/relationships/hyperlink" Target="https://en.wikipedia.org/w/index.php?title=Turing_test&amp;action=edit&amp;section=3" TargetMode="External"/><Relationship Id="rId11" Type="http://schemas.openxmlformats.org/officeDocument/2006/relationships/hyperlink" Target="https://en.wikipedia.org/wiki/Artificial_intelligence" TargetMode="External"/><Relationship Id="rId12" Type="http://schemas.openxmlformats.org/officeDocument/2006/relationships/hyperlink" Target="https://en.wikipedia.org/wiki/Turing_test#cite_note-14" TargetMode="External"/><Relationship Id="rId13" Type="http://schemas.openxmlformats.org/officeDocument/2006/relationships/hyperlink" Target="https://en.wikipedia.org/wiki/Ratio_Club" TargetMode="External"/><Relationship Id="rId14" Type="http://schemas.openxmlformats.org/officeDocument/2006/relationships/hyperlink" Target="https://en.wikipedia.org/wiki/Cybernetics" TargetMode="External"/><Relationship Id="rId15" Type="http://schemas.openxmlformats.org/officeDocument/2006/relationships/hyperlink" Target="https://en.wikipedia.org/wiki/Electronics" TargetMode="External"/><Relationship Id="rId16" Type="http://schemas.openxmlformats.org/officeDocument/2006/relationships/hyperlink" Target="https://en.wikipedia.org/wiki/Alan_Turing" TargetMode="External"/><Relationship Id="rId17" Type="http://schemas.openxmlformats.org/officeDocument/2006/relationships/hyperlink" Target="https://en.wikipedia.org/wiki/Turing_test#cite_note-FOOTNOTEMcCorduck200495-15" TargetMode="External"/><Relationship Id="rId18" Type="http://schemas.openxmlformats.org/officeDocument/2006/relationships/hyperlink" Target="https://en.wikipedia.org/wiki/Turing_test#cite_note-FOOTNOTECopeland20031-16" TargetMode="External"/><Relationship Id="rId19" Type="http://schemas.openxmlformats.org/officeDocument/2006/relationships/hyperlink" Target="https://en.wikipedia.org/wiki/Turing_test#cite_note-FOOTNOTECopeland20032-17"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blog.google</a:t>
            </a:r>
            <a:r>
              <a:rPr lang="en-US" dirty="0" smtClean="0"/>
              <a:t>/topics/inside-google/this-years-founders-letter/</a:t>
            </a:r>
          </a:p>
          <a:p>
            <a:r>
              <a:rPr lang="en-US" dirty="0" smtClean="0"/>
              <a:t>https://</a:t>
            </a:r>
            <a:r>
              <a:rPr lang="en-US" dirty="0" err="1" smtClean="0"/>
              <a:t>www.androidheadlines.com</a:t>
            </a:r>
            <a:r>
              <a:rPr lang="en-US" dirty="0" smtClean="0"/>
              <a:t>/2017/04/google-transitioning-</a:t>
            </a:r>
            <a:r>
              <a:rPr lang="en-US" dirty="0" err="1" smtClean="0"/>
              <a:t>ai</a:t>
            </a:r>
            <a:r>
              <a:rPr lang="en-US" dirty="0" smtClean="0"/>
              <a:t>-first-company-</a:t>
            </a:r>
            <a:r>
              <a:rPr lang="en-US" dirty="0" err="1" smtClean="0"/>
              <a:t>ceo</a:t>
            </a:r>
            <a:r>
              <a:rPr lang="en-US" dirty="0" smtClean="0"/>
              <a:t>-</a:t>
            </a:r>
            <a:r>
              <a:rPr lang="en-US" dirty="0" err="1" smtClean="0"/>
              <a:t>says.html</a:t>
            </a:r>
            <a:endParaRPr lang="en-US" dirty="0" smtClean="0"/>
          </a:p>
          <a:p>
            <a:endParaRPr lang="en-US" dirty="0"/>
          </a:p>
        </p:txBody>
      </p:sp>
      <p:sp>
        <p:nvSpPr>
          <p:cNvPr id="4" name="Slide Number Placeholder 3"/>
          <p:cNvSpPr>
            <a:spLocks noGrp="1"/>
          </p:cNvSpPr>
          <p:nvPr>
            <p:ph type="sldNum" sz="quarter" idx="10"/>
          </p:nvPr>
        </p:nvSpPr>
        <p:spPr/>
        <p:txBody>
          <a:bodyPr/>
          <a:lstStyle/>
          <a:p>
            <a:fld id="{E9584EBF-07BF-B54E-87BD-A4038F24E3DC}" type="slidenum">
              <a:rPr lang="en-US" smtClean="0"/>
              <a:t>4</a:t>
            </a:fld>
            <a:endParaRPr lang="en-US"/>
          </a:p>
        </p:txBody>
      </p:sp>
    </p:spTree>
    <p:extLst>
      <p:ext uri="{BB962C8B-B14F-4D97-AF65-F5344CB8AC3E}">
        <p14:creationId xmlns:p14="http://schemas.microsoft.com/office/powerpoint/2010/main" val="1319159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rgbClr val="00B050"/>
                </a:solidFill>
                <a:effectLst/>
                <a:latin typeface="+mn-lt"/>
                <a:ea typeface="+mn-ea"/>
                <a:cs typeface="+mn-cs"/>
              </a:rPr>
              <a:t>You would keep adding and training layers in this </a:t>
            </a:r>
            <a:r>
              <a:rPr lang="en-US" sz="1200" b="0" i="0" u="none" strike="noStrike" kern="1200" dirty="0" smtClean="0">
                <a:solidFill>
                  <a:srgbClr val="00B050"/>
                </a:solidFill>
                <a:effectLst/>
                <a:latin typeface="+mn-lt"/>
                <a:ea typeface="+mn-ea"/>
                <a:cs typeface="+mn-cs"/>
                <a:hlinkClick r:id="rId3"/>
              </a:rPr>
              <a:t>greedy</a:t>
            </a:r>
            <a:r>
              <a:rPr lang="en-US" sz="1200" b="0" i="0" kern="1200" dirty="0" smtClean="0">
                <a:solidFill>
                  <a:srgbClr val="00B050"/>
                </a:solidFill>
                <a:effectLst/>
                <a:latin typeface="+mn-lt"/>
                <a:ea typeface="+mn-ea"/>
                <a:cs typeface="+mn-cs"/>
              </a:rPr>
              <a:t> fashion until you had a deep network, and then use the result of this process to initialize the parameters of a traditional neural network.</a:t>
            </a:r>
          </a:p>
          <a:p>
            <a:endParaRPr lang="en-US" sz="1200" b="0" i="0" kern="1200" dirty="0" smtClean="0">
              <a:solidFill>
                <a:schemeClr val="tx1"/>
              </a:solidFill>
              <a:effectLst/>
              <a:latin typeface="+mn-lt"/>
              <a:ea typeface="+mn-ea"/>
              <a:cs typeface="+mn-cs"/>
            </a:endParaRPr>
          </a:p>
          <a:p>
            <a:r>
              <a:rPr lang="en-US" sz="1200" b="1" i="0" kern="1200" dirty="0" smtClean="0">
                <a:solidFill>
                  <a:srgbClr val="00B050"/>
                </a:solidFill>
                <a:effectLst/>
                <a:latin typeface="+mn-lt"/>
                <a:ea typeface="+mn-ea"/>
                <a:cs typeface="+mn-cs"/>
              </a:rPr>
              <a:t>Using this strategy, people were able to train networks that were deeper than previous attempts, prompting a rebranding of ‘neural networks’ to ‘deep learning’</a:t>
            </a:r>
          </a:p>
          <a:p>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2010, a large database known as </a:t>
            </a:r>
            <a:r>
              <a:rPr lang="en-US" sz="1200" b="0" i="0" u="none" strike="noStrike" kern="1200" dirty="0" smtClean="0">
                <a:solidFill>
                  <a:schemeClr val="tx1"/>
                </a:solidFill>
                <a:effectLst/>
                <a:latin typeface="+mn-lt"/>
                <a:ea typeface="+mn-ea"/>
                <a:cs typeface="+mn-cs"/>
                <a:hlinkClick r:id="rId4"/>
              </a:rPr>
              <a:t>Imagenet</a:t>
            </a:r>
            <a:r>
              <a:rPr lang="en-US" sz="1200" b="0" i="0" kern="1200" dirty="0" smtClean="0">
                <a:solidFill>
                  <a:schemeClr val="tx1"/>
                </a:solidFill>
                <a:effectLst/>
                <a:latin typeface="+mn-lt"/>
                <a:ea typeface="+mn-ea"/>
                <a:cs typeface="+mn-cs"/>
              </a:rPr>
              <a:t> containing millions of labeled images was created and published by </a:t>
            </a:r>
            <a:r>
              <a:rPr lang="en-US" sz="1200" b="0" i="0" u="none" strike="noStrike" kern="1200" dirty="0" smtClean="0">
                <a:solidFill>
                  <a:schemeClr val="tx1"/>
                </a:solidFill>
                <a:effectLst/>
                <a:latin typeface="+mn-lt"/>
                <a:ea typeface="+mn-ea"/>
                <a:cs typeface="+mn-cs"/>
                <a:hlinkClick r:id="rId5"/>
              </a:rPr>
              <a:t>Fei-Fei Li’s</a:t>
            </a:r>
            <a:r>
              <a:rPr lang="en-US" sz="1200" b="0" i="0" kern="1200" dirty="0" smtClean="0">
                <a:solidFill>
                  <a:schemeClr val="tx1"/>
                </a:solidFill>
                <a:effectLst/>
                <a:latin typeface="+mn-lt"/>
                <a:ea typeface="+mn-ea"/>
                <a:cs typeface="+mn-cs"/>
              </a:rPr>
              <a:t> group at Stanford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the first two years of the contest, the top models had error rates of 28% and 26%. In 2012, </a:t>
            </a:r>
            <a:r>
              <a:rPr lang="en-US" sz="1200" b="0" i="0" u="none" strike="noStrike" kern="1200" dirty="0" smtClean="0">
                <a:solidFill>
                  <a:schemeClr val="tx1"/>
                </a:solidFill>
                <a:effectLst/>
                <a:latin typeface="+mn-lt"/>
                <a:ea typeface="+mn-ea"/>
                <a:cs typeface="+mn-cs"/>
                <a:hlinkClick r:id="rId6"/>
              </a:rPr>
              <a:t>Alex Krizhevsky</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7"/>
              </a:rPr>
              <a:t>Ilya Sutskever</a:t>
            </a:r>
            <a:r>
              <a:rPr lang="en-US" sz="1200" b="0" i="0" kern="1200" dirty="0" smtClean="0">
                <a:solidFill>
                  <a:schemeClr val="tx1"/>
                </a:solidFill>
                <a:effectLst/>
                <a:latin typeface="+mn-lt"/>
                <a:ea typeface="+mn-ea"/>
                <a:cs typeface="+mn-cs"/>
              </a:rPr>
              <a:t>, and Geoff Hinton entered a submission that would halve the existing error rate to 16%. The model combined several critical components that would go one to become mainstays in deep learning models.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Interesting lecture by Yann </a:t>
            </a:r>
            <a:r>
              <a:rPr lang="en-US" sz="1200" b="0" i="0" kern="1200" dirty="0" err="1" smtClean="0">
                <a:solidFill>
                  <a:schemeClr val="tx1"/>
                </a:solidFill>
                <a:effectLst/>
                <a:latin typeface="+mn-lt"/>
                <a:ea typeface="+mn-ea"/>
                <a:cs typeface="+mn-cs"/>
              </a:rPr>
              <a:t>LeCunnss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https://</a:t>
            </a:r>
            <a:r>
              <a:rPr lang="en-US" sz="1200" b="0" i="0" kern="1200" dirty="0" err="1" smtClean="0">
                <a:solidFill>
                  <a:schemeClr val="tx1"/>
                </a:solidFill>
                <a:effectLst/>
                <a:latin typeface="+mn-lt"/>
                <a:ea typeface="+mn-ea"/>
                <a:cs typeface="+mn-cs"/>
              </a:rPr>
              <a:t>www.bell-labs.com</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var</a:t>
            </a:r>
            <a:r>
              <a:rPr lang="en-US" sz="1200" b="0" i="0" kern="1200" dirty="0" smtClean="0">
                <a:solidFill>
                  <a:schemeClr val="tx1"/>
                </a:solidFill>
                <a:effectLst/>
                <a:latin typeface="+mn-lt"/>
                <a:ea typeface="+mn-ea"/>
                <a:cs typeface="+mn-cs"/>
              </a:rPr>
              <a:t>/articles/yann-lecun-predictive-learning-next-frontier-ai-february-17-2017/</a:t>
            </a:r>
          </a:p>
          <a:p>
            <a:endParaRPr lang="en-US" sz="1200" b="0"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9584EBF-07BF-B54E-87BD-A4038F24E3DC}" type="slidenum">
              <a:rPr lang="en-US" smtClean="0"/>
              <a:t>22</a:t>
            </a:fld>
            <a:endParaRPr lang="en-US"/>
          </a:p>
        </p:txBody>
      </p:sp>
    </p:spTree>
    <p:extLst>
      <p:ext uri="{BB962C8B-B14F-4D97-AF65-F5344CB8AC3E}">
        <p14:creationId xmlns:p14="http://schemas.microsoft.com/office/powerpoint/2010/main" val="888041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584EBF-07BF-B54E-87BD-A4038F24E3DC}" type="slidenum">
              <a:rPr lang="en-US" smtClean="0"/>
              <a:t>23</a:t>
            </a:fld>
            <a:endParaRPr lang="en-US"/>
          </a:p>
        </p:txBody>
      </p:sp>
    </p:spTree>
    <p:extLst>
      <p:ext uri="{BB962C8B-B14F-4D97-AF65-F5344CB8AC3E}">
        <p14:creationId xmlns:p14="http://schemas.microsoft.com/office/powerpoint/2010/main" val="14479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www.image-net.org</a:t>
            </a:r>
            <a:r>
              <a:rPr lang="en-US" dirty="0" smtClean="0"/>
              <a:t>/</a:t>
            </a:r>
          </a:p>
          <a:p>
            <a:endParaRPr lang="en-US" dirty="0"/>
          </a:p>
        </p:txBody>
      </p:sp>
      <p:sp>
        <p:nvSpPr>
          <p:cNvPr id="4" name="Slide Number Placeholder 3"/>
          <p:cNvSpPr>
            <a:spLocks noGrp="1"/>
          </p:cNvSpPr>
          <p:nvPr>
            <p:ph type="sldNum" sz="quarter" idx="10"/>
          </p:nvPr>
        </p:nvSpPr>
        <p:spPr/>
        <p:txBody>
          <a:bodyPr/>
          <a:lstStyle/>
          <a:p>
            <a:fld id="{E9584EBF-07BF-B54E-87BD-A4038F24E3DC}" type="slidenum">
              <a:rPr lang="en-US" smtClean="0"/>
              <a:t>24</a:t>
            </a:fld>
            <a:endParaRPr lang="en-US"/>
          </a:p>
        </p:txBody>
      </p:sp>
    </p:spTree>
    <p:extLst>
      <p:ext uri="{BB962C8B-B14F-4D97-AF65-F5344CB8AC3E}">
        <p14:creationId xmlns:p14="http://schemas.microsoft.com/office/powerpoint/2010/main" val="7459713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584EBF-07BF-B54E-87BD-A4038F24E3DC}" type="slidenum">
              <a:rPr lang="en-US" smtClean="0"/>
              <a:t>30</a:t>
            </a:fld>
            <a:endParaRPr lang="en-US"/>
          </a:p>
        </p:txBody>
      </p:sp>
    </p:spTree>
    <p:extLst>
      <p:ext uri="{BB962C8B-B14F-4D97-AF65-F5344CB8AC3E}">
        <p14:creationId xmlns:p14="http://schemas.microsoft.com/office/powerpoint/2010/main" val="747757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584EBF-07BF-B54E-87BD-A4038F24E3DC}" type="slidenum">
              <a:rPr lang="en-US" smtClean="0"/>
              <a:t>31</a:t>
            </a:fld>
            <a:endParaRPr lang="en-US"/>
          </a:p>
        </p:txBody>
      </p:sp>
    </p:spTree>
    <p:extLst>
      <p:ext uri="{BB962C8B-B14F-4D97-AF65-F5344CB8AC3E}">
        <p14:creationId xmlns:p14="http://schemas.microsoft.com/office/powerpoint/2010/main" val="799351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ML aims to transform your data in to an intelligent</a:t>
            </a:r>
            <a:r>
              <a:rPr lang="en-US" baseline="0" dirty="0"/>
              <a:t> action</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32</a:t>
            </a:fld>
            <a:endParaRPr lang="en-US"/>
          </a:p>
        </p:txBody>
      </p:sp>
    </p:spTree>
    <p:extLst>
      <p:ext uri="{BB962C8B-B14F-4D97-AF65-F5344CB8AC3E}">
        <p14:creationId xmlns:p14="http://schemas.microsoft.com/office/powerpoint/2010/main" val="18239853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201F18-C7BD-4C07-B05C-F9BF48195D78}"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929648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8475" y="912813"/>
            <a:ext cx="8097838" cy="4556125"/>
          </a:xfrm>
        </p:spPr>
      </p:sp>
      <p:sp>
        <p:nvSpPr>
          <p:cNvPr id="3" name="Notes Placeholder 2"/>
          <p:cNvSpPr>
            <a:spLocks noGrp="1"/>
          </p:cNvSpPr>
          <p:nvPr>
            <p:ph type="body" idx="1"/>
          </p:nvPr>
        </p:nvSpPr>
        <p:spPr/>
        <p:txBody>
          <a:bodyPr>
            <a:normAutofit fontScale="85000" lnSpcReduction="20000"/>
          </a:bodyPr>
          <a:lstStyle/>
          <a:p>
            <a:r>
              <a:rPr lang="en-US" dirty="0"/>
              <a:t>Confidential…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Many examples of predictive analytics can be found literally everywhere today in our society: </a:t>
            </a:r>
          </a:p>
          <a:p>
            <a:pPr lvl="0" fontAlgn="base"/>
            <a:r>
              <a:rPr lang="en-US" sz="1200" u="none" strike="noStrike" kern="1200" dirty="0">
                <a:solidFill>
                  <a:schemeClr val="tx1"/>
                </a:solidFill>
                <a:effectLst/>
                <a:latin typeface="+mn-lt"/>
                <a:ea typeface="+mn-ea"/>
                <a:cs typeface="+mn-cs"/>
              </a:rPr>
              <a:t>Spam/junk email filters These are based on the content, headers, origins, and even user behaviors (for example, always delete emails from this sender). </a:t>
            </a:r>
          </a:p>
          <a:p>
            <a:pPr lvl="0" fontAlgn="base"/>
            <a:r>
              <a:rPr lang="en-US" sz="1200" u="none" strike="noStrike" kern="1200" dirty="0">
                <a:solidFill>
                  <a:schemeClr val="tx1"/>
                </a:solidFill>
                <a:effectLst/>
                <a:latin typeface="+mn-lt"/>
                <a:ea typeface="+mn-ea"/>
                <a:cs typeface="+mn-cs"/>
              </a:rPr>
              <a:t>Mortgage applications Typically, your mortgage loan and credit worthiness is determined by advanced predictive analytic algorithm engines. </a:t>
            </a:r>
          </a:p>
          <a:p>
            <a:pPr lvl="0" fontAlgn="base"/>
            <a:r>
              <a:rPr lang="en-US" sz="1200" u="none" strike="noStrike" kern="1200" dirty="0">
                <a:solidFill>
                  <a:schemeClr val="tx1"/>
                </a:solidFill>
                <a:effectLst/>
                <a:latin typeface="+mn-lt"/>
                <a:ea typeface="+mn-ea"/>
                <a:cs typeface="+mn-cs"/>
              </a:rPr>
              <a:t>Various forms of pattern recognition These include optical character recognition (OCR) for routing your daily postal mail, speech recognition on your smart phone, and even facial recognition for advanced security systems. </a:t>
            </a:r>
          </a:p>
          <a:p>
            <a:pPr lvl="0" fontAlgn="base"/>
            <a:r>
              <a:rPr lang="en-US" sz="1200" u="none" strike="noStrike" kern="1200" dirty="0">
                <a:solidFill>
                  <a:schemeClr val="tx1"/>
                </a:solidFill>
                <a:effectLst/>
                <a:latin typeface="+mn-lt"/>
                <a:ea typeface="+mn-ea"/>
                <a:cs typeface="+mn-cs"/>
              </a:rPr>
              <a:t>Life insurance Examples include calculating mortality rates, life expectancy, premiums, and payouts. </a:t>
            </a:r>
          </a:p>
          <a:p>
            <a:pPr lvl="0" fontAlgn="base"/>
            <a:r>
              <a:rPr lang="en-US" sz="1200" u="none" strike="noStrike" kern="1200" dirty="0">
                <a:solidFill>
                  <a:schemeClr val="tx1"/>
                </a:solidFill>
                <a:effectLst/>
                <a:latin typeface="+mn-lt"/>
                <a:ea typeface="+mn-ea"/>
                <a:cs typeface="+mn-cs"/>
              </a:rPr>
              <a:t>Medical insurance Insurers attempt to determine future medical expenses based on historical medical claims and similar patient backgrounds. </a:t>
            </a:r>
          </a:p>
          <a:p>
            <a:pPr lvl="0" fontAlgn="base"/>
            <a:r>
              <a:rPr lang="en-US" sz="1200" u="none" strike="noStrike" kern="1200" dirty="0">
                <a:solidFill>
                  <a:schemeClr val="tx1"/>
                </a:solidFill>
                <a:effectLst/>
                <a:latin typeface="+mn-lt"/>
                <a:ea typeface="+mn-ea"/>
                <a:cs typeface="+mn-cs"/>
              </a:rPr>
              <a:t>Liability/property insurance Companies can analyze coverage risks for automobile and home owners based on demographics. </a:t>
            </a:r>
          </a:p>
          <a:p>
            <a:pPr lvl="0" fontAlgn="base"/>
            <a:r>
              <a:rPr lang="en-US" sz="1200" u="none" strike="noStrike" kern="1200" dirty="0">
                <a:solidFill>
                  <a:schemeClr val="tx1"/>
                </a:solidFill>
                <a:effectLst/>
                <a:latin typeface="+mn-lt"/>
                <a:ea typeface="+mn-ea"/>
                <a:cs typeface="+mn-cs"/>
              </a:rPr>
              <a:t>Credit card fraud detection This process is based on usage and activity patterns. In the past year, the number of credit card transactions has topped 1 billion. The popularity of contactless payments via near-field communications (NFC) has also increased dramatically over the past year due to smart phone integration.  </a:t>
            </a:r>
          </a:p>
          <a:p>
            <a:pPr lvl="0" fontAlgn="base"/>
            <a:r>
              <a:rPr lang="en-US" sz="1200" u="none" strike="noStrike" kern="1200" dirty="0">
                <a:solidFill>
                  <a:schemeClr val="tx1"/>
                </a:solidFill>
                <a:effectLst/>
                <a:latin typeface="+mn-lt"/>
                <a:ea typeface="+mn-ea"/>
                <a:cs typeface="+mn-cs"/>
              </a:rPr>
              <a:t>Airline flights Airlines calculate fees, schedules, and revenues based on prior air travel patterns and flight data.  </a:t>
            </a:r>
          </a:p>
          <a:p>
            <a:pPr lvl="0" fontAlgn="base"/>
            <a:r>
              <a:rPr lang="en-US" sz="1200" u="none" strike="noStrike" kern="1200" dirty="0">
                <a:solidFill>
                  <a:schemeClr val="tx1"/>
                </a:solidFill>
                <a:effectLst/>
                <a:latin typeface="+mn-lt"/>
                <a:ea typeface="+mn-ea"/>
                <a:cs typeface="+mn-cs"/>
              </a:rPr>
              <a:t>Web search page results Predictive analytics help determine which ads, recommendations, and display sequences to render on the page. </a:t>
            </a:r>
          </a:p>
          <a:p>
            <a:pPr lvl="0" fontAlgn="base"/>
            <a:r>
              <a:rPr lang="en-US" sz="1200" u="none" strike="noStrike" kern="1200" dirty="0">
                <a:solidFill>
                  <a:schemeClr val="tx1"/>
                </a:solidFill>
                <a:effectLst/>
                <a:latin typeface="+mn-lt"/>
                <a:ea typeface="+mn-ea"/>
                <a:cs typeface="+mn-cs"/>
              </a:rPr>
              <a:t>Predictive maintenance This is used with almost everything we can monitor: planes, trains, elevators, cars, and yes, even data centers. </a:t>
            </a:r>
          </a:p>
          <a:p>
            <a:pPr lvl="0" fontAlgn="base"/>
            <a:r>
              <a:rPr lang="en-US" sz="1200" u="none" strike="noStrike" kern="1200" dirty="0">
                <a:solidFill>
                  <a:schemeClr val="tx1"/>
                </a:solidFill>
                <a:effectLst/>
                <a:latin typeface="+mn-lt"/>
                <a:ea typeface="+mn-ea"/>
                <a:cs typeface="+mn-cs"/>
              </a:rPr>
              <a:t>Health care Predictive analytics are in widespread use to help determine patient outcomes and future care based on historical data and pattern matching across similar patient data sets. </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18023142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More samples on: https://azure.microsoft.com/en-us/documentation/articles/machine-learning-algorithm-choice/</a:t>
            </a:r>
          </a:p>
          <a:p>
            <a:endParaRPr lang="en-US" dirty="0"/>
          </a:p>
          <a:p>
            <a:r>
              <a:rPr lang="en-US" dirty="0"/>
              <a:t>Mention about Classification,</a:t>
            </a:r>
            <a:r>
              <a:rPr lang="en-US" baseline="0" dirty="0"/>
              <a:t> Regression etc.</a:t>
            </a:r>
            <a:endParaRPr lang="en-US" dirty="0"/>
          </a:p>
        </p:txBody>
      </p:sp>
      <p:sp>
        <p:nvSpPr>
          <p:cNvPr id="4" name="Header Placeholder 3"/>
          <p:cNvSpPr>
            <a:spLocks noGrp="1"/>
          </p:cNvSpPr>
          <p:nvPr>
            <p:ph type="hdr" sz="quarter" idx="10"/>
          </p:nvPr>
        </p:nvSpPr>
        <p:spPr/>
        <p:txBody>
          <a:bodyPr/>
          <a:lstStyle/>
          <a:p>
            <a:r>
              <a:rPr lang="en-US">
                <a:gradFill>
                  <a:gsLst>
                    <a:gs pos="0">
                      <a:prstClr val="black">
                        <a:lumMod val="50000"/>
                      </a:prstClr>
                    </a:gs>
                    <a:gs pos="100000">
                      <a:prstClr val="black">
                        <a:lumMod val="50000"/>
                      </a:prstClr>
                    </a:gs>
                  </a:gsLst>
                  <a:lin ang="5400000" scaled="0"/>
                </a:gradFill>
              </a:rPr>
              <a:t>Server &amp; Tools Business</a:t>
            </a:r>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6FE629A-1E79-4E31-9BE5-687C75F419CF}" type="datetime1">
              <a:rPr lang="en-US" smtClean="0">
                <a:solidFill>
                  <a:prstClr val="black"/>
                </a:solidFill>
              </a:rPr>
              <a:pPr/>
              <a:t>5/23/17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1085878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44</a:t>
            </a:fld>
            <a:endParaRPr lang="en-US"/>
          </a:p>
        </p:txBody>
      </p:sp>
    </p:spTree>
    <p:extLst>
      <p:ext uri="{BB962C8B-B14F-4D97-AF65-F5344CB8AC3E}">
        <p14:creationId xmlns:p14="http://schemas.microsoft.com/office/powerpoint/2010/main" val="382520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www.gartner.com</a:t>
            </a:r>
            <a:r>
              <a:rPr lang="en-US" dirty="0"/>
              <a:t>/</a:t>
            </a:r>
            <a:r>
              <a:rPr lang="en-US" dirty="0" err="1"/>
              <a:t>smarterwithgartner</a:t>
            </a:r>
            <a:r>
              <a:rPr lang="en-US" dirty="0"/>
              <a:t>/gartners-top-10-technology-trends-2017/</a:t>
            </a:r>
          </a:p>
        </p:txBody>
      </p:sp>
      <p:sp>
        <p:nvSpPr>
          <p:cNvPr id="4" name="Slide Number Placeholder 3"/>
          <p:cNvSpPr>
            <a:spLocks noGrp="1"/>
          </p:cNvSpPr>
          <p:nvPr>
            <p:ph type="sldNum" sz="quarter" idx="10"/>
          </p:nvPr>
        </p:nvSpPr>
        <p:spPr/>
        <p:txBody>
          <a:bodyPr/>
          <a:lstStyle/>
          <a:p>
            <a:fld id="{E9584EBF-07BF-B54E-87BD-A4038F24E3DC}" type="slidenum">
              <a:rPr lang="en-US" smtClean="0"/>
              <a:t>7</a:t>
            </a:fld>
            <a:endParaRPr lang="en-US"/>
          </a:p>
        </p:txBody>
      </p:sp>
    </p:spTree>
    <p:extLst>
      <p:ext uri="{BB962C8B-B14F-4D97-AF65-F5344CB8AC3E}">
        <p14:creationId xmlns:p14="http://schemas.microsoft.com/office/powerpoint/2010/main" val="20489485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 </a:t>
            </a:r>
          </a:p>
          <a:p>
            <a:r>
              <a:rPr lang="en-US" dirty="0" smtClean="0"/>
              <a:t>https://</a:t>
            </a:r>
            <a:r>
              <a:rPr lang="en-US" dirty="0" err="1" smtClean="0"/>
              <a:t>hbr.org</a:t>
            </a:r>
            <a:r>
              <a:rPr lang="en-US" dirty="0" smtClean="0"/>
              <a:t>/2016/11/what-artificial-intelligence-can-and-cant-do-right-now</a:t>
            </a:r>
          </a:p>
          <a:p>
            <a:endParaRPr lang="en-US" dirty="0"/>
          </a:p>
        </p:txBody>
      </p:sp>
      <p:sp>
        <p:nvSpPr>
          <p:cNvPr id="4" name="Slide Number Placeholder 3"/>
          <p:cNvSpPr>
            <a:spLocks noGrp="1"/>
          </p:cNvSpPr>
          <p:nvPr>
            <p:ph type="sldNum" sz="quarter" idx="10"/>
          </p:nvPr>
        </p:nvSpPr>
        <p:spPr/>
        <p:txBody>
          <a:bodyPr/>
          <a:lstStyle/>
          <a:p>
            <a:fld id="{E9584EBF-07BF-B54E-87BD-A4038F24E3DC}" type="slidenum">
              <a:rPr lang="en-US" smtClean="0"/>
              <a:t>45</a:t>
            </a:fld>
            <a:endParaRPr lang="en-US"/>
          </a:p>
        </p:txBody>
      </p:sp>
    </p:spTree>
    <p:extLst>
      <p:ext uri="{BB962C8B-B14F-4D97-AF65-F5344CB8AC3E}">
        <p14:creationId xmlns:p14="http://schemas.microsoft.com/office/powerpoint/2010/main" val="12239366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https://</a:t>
            </a:r>
            <a:r>
              <a:rPr lang="en-US" dirty="0" err="1" smtClean="0"/>
              <a:t>www.forbes.com</a:t>
            </a:r>
            <a:r>
              <a:rPr lang="en-US" dirty="0" smtClean="0"/>
              <a:t>/sites/</a:t>
            </a:r>
            <a:r>
              <a:rPr lang="en-US" dirty="0" err="1" smtClean="0"/>
              <a:t>bernardmarr</a:t>
            </a:r>
            <a:r>
              <a:rPr lang="en-US" dirty="0" smtClean="0"/>
              <a:t>/2016/09/30/what-are-the-top-10-use-cases-for-machine-learning-and-ai/#27cb9e3494c9</a:t>
            </a:r>
          </a:p>
          <a:p>
            <a:endParaRPr lang="en-US" dirty="0" smtClean="0"/>
          </a:p>
          <a:p>
            <a:r>
              <a:rPr lang="en-US" dirty="0" smtClean="0"/>
              <a:t>https://deeplearning4j.org/</a:t>
            </a:r>
            <a:r>
              <a:rPr lang="en-US" dirty="0" err="1" smtClean="0"/>
              <a:t>use_cases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9584EBF-07BF-B54E-87BD-A4038F24E3DC}" type="slidenum">
              <a:rPr lang="en-US" smtClean="0"/>
              <a:t>48</a:t>
            </a:fld>
            <a:endParaRPr lang="en-US"/>
          </a:p>
        </p:txBody>
      </p:sp>
    </p:spTree>
    <p:extLst>
      <p:ext uri="{BB962C8B-B14F-4D97-AF65-F5344CB8AC3E}">
        <p14:creationId xmlns:p14="http://schemas.microsoft.com/office/powerpoint/2010/main" val="9312862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584EBF-07BF-B54E-87BD-A4038F24E3DC}" type="slidenum">
              <a:rPr lang="en-US" smtClean="0"/>
              <a:t>51</a:t>
            </a:fld>
            <a:endParaRPr lang="en-US"/>
          </a:p>
        </p:txBody>
      </p:sp>
    </p:spTree>
    <p:extLst>
      <p:ext uri="{BB962C8B-B14F-4D97-AF65-F5344CB8AC3E}">
        <p14:creationId xmlns:p14="http://schemas.microsoft.com/office/powerpoint/2010/main" val="323149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really</a:t>
            </a:r>
          </a:p>
          <a:p>
            <a:endParaRPr lang="en-US" dirty="0" smtClean="0"/>
          </a:p>
          <a:p>
            <a:r>
              <a:rPr lang="en-US" dirty="0" smtClean="0"/>
              <a:t>At</a:t>
            </a:r>
            <a:r>
              <a:rPr lang="en-US" baseline="0" dirty="0" smtClean="0"/>
              <a:t> the end of the day they are all doing </a:t>
            </a:r>
            <a:r>
              <a:rPr lang="en-US" baseline="0" dirty="0" err="1" smtClean="0"/>
              <a:t>Mathemetical</a:t>
            </a:r>
            <a:r>
              <a:rPr lang="en-US" baseline="0" dirty="0" smtClean="0"/>
              <a:t> processing and implementing the same Algorithms</a:t>
            </a:r>
            <a:endParaRPr lang="en-US" dirty="0"/>
          </a:p>
        </p:txBody>
      </p:sp>
      <p:sp>
        <p:nvSpPr>
          <p:cNvPr id="4" name="Slide Number Placeholder 3"/>
          <p:cNvSpPr>
            <a:spLocks noGrp="1"/>
          </p:cNvSpPr>
          <p:nvPr>
            <p:ph type="sldNum" sz="quarter" idx="10"/>
          </p:nvPr>
        </p:nvSpPr>
        <p:spPr/>
        <p:txBody>
          <a:bodyPr/>
          <a:lstStyle/>
          <a:p>
            <a:fld id="{E9584EBF-07BF-B54E-87BD-A4038F24E3DC}" type="slidenum">
              <a:rPr lang="en-US" smtClean="0"/>
              <a:t>54</a:t>
            </a:fld>
            <a:endParaRPr lang="en-US"/>
          </a:p>
        </p:txBody>
      </p:sp>
    </p:spTree>
    <p:extLst>
      <p:ext uri="{BB962C8B-B14F-4D97-AF65-F5344CB8AC3E}">
        <p14:creationId xmlns:p14="http://schemas.microsoft.com/office/powerpoint/2010/main" val="2545722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knowingneurons.com</a:t>
            </a:r>
            <a:r>
              <a:rPr lang="en-US" dirty="0" smtClean="0"/>
              <a:t>/2014/10/29/</a:t>
            </a:r>
            <a:r>
              <a:rPr lang="en-US" dirty="0" err="1" smtClean="0"/>
              <a:t>hubel</a:t>
            </a:r>
            <a:r>
              <a:rPr lang="en-US" dirty="0" smtClean="0"/>
              <a:t>-and-</a:t>
            </a:r>
            <a:r>
              <a:rPr lang="en-US" dirty="0" err="1" smtClean="0"/>
              <a:t>wiesel</a:t>
            </a:r>
            <a:r>
              <a:rPr lang="en-US" dirty="0" smtClean="0"/>
              <a:t>-the-neural-basis-of-visual-perception/</a:t>
            </a:r>
          </a:p>
          <a:p>
            <a:endParaRPr lang="en-US" dirty="0"/>
          </a:p>
        </p:txBody>
      </p:sp>
      <p:sp>
        <p:nvSpPr>
          <p:cNvPr id="4" name="Slide Number Placeholder 3"/>
          <p:cNvSpPr>
            <a:spLocks noGrp="1"/>
          </p:cNvSpPr>
          <p:nvPr>
            <p:ph type="sldNum" sz="quarter" idx="10"/>
          </p:nvPr>
        </p:nvSpPr>
        <p:spPr/>
        <p:txBody>
          <a:bodyPr/>
          <a:lstStyle/>
          <a:p>
            <a:fld id="{E9584EBF-07BF-B54E-87BD-A4038F24E3DC}" type="slidenum">
              <a:rPr lang="en-US" smtClean="0"/>
              <a:t>60</a:t>
            </a:fld>
            <a:endParaRPr lang="en-US"/>
          </a:p>
        </p:txBody>
      </p:sp>
    </p:spTree>
    <p:extLst>
      <p:ext uri="{BB962C8B-B14F-4D97-AF65-F5344CB8AC3E}">
        <p14:creationId xmlns:p14="http://schemas.microsoft.com/office/powerpoint/2010/main" val="3391105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584EBF-07BF-B54E-87BD-A4038F24E3DC}" type="slidenum">
              <a:rPr lang="en-US" smtClean="0"/>
              <a:t>65</a:t>
            </a:fld>
            <a:endParaRPr lang="en-US"/>
          </a:p>
        </p:txBody>
      </p:sp>
    </p:spTree>
    <p:extLst>
      <p:ext uri="{BB962C8B-B14F-4D97-AF65-F5344CB8AC3E}">
        <p14:creationId xmlns:p14="http://schemas.microsoft.com/office/powerpoint/2010/main" val="1562053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hlinkClick r:id="rId3"/>
              </a:rPr>
              <a:t>http://www.businesswire.com/news/home/20161026005031/en/Worldwide-Cognitive-Systems-Artificial-Intelligence-Revenues-Forecast</a:t>
            </a:r>
            <a:endParaRPr lang="en-US" dirty="0"/>
          </a:p>
        </p:txBody>
      </p:sp>
      <p:sp>
        <p:nvSpPr>
          <p:cNvPr id="4" name="Slide Number Placeholder 3"/>
          <p:cNvSpPr>
            <a:spLocks noGrp="1"/>
          </p:cNvSpPr>
          <p:nvPr>
            <p:ph type="sldNum" sz="quarter" idx="10"/>
          </p:nvPr>
        </p:nvSpPr>
        <p:spPr/>
        <p:txBody>
          <a:bodyPr/>
          <a:lstStyle/>
          <a:p>
            <a:fld id="{E9584EBF-07BF-B54E-87BD-A4038F24E3DC}" type="slidenum">
              <a:rPr lang="en-US" smtClean="0"/>
              <a:t>8</a:t>
            </a:fld>
            <a:endParaRPr lang="en-US"/>
          </a:p>
        </p:txBody>
      </p:sp>
    </p:spTree>
    <p:extLst>
      <p:ext uri="{BB962C8B-B14F-4D97-AF65-F5344CB8AC3E}">
        <p14:creationId xmlns:p14="http://schemas.microsoft.com/office/powerpoint/2010/main" val="1129225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Interestin</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E9584EBF-07BF-B54E-87BD-A4038F24E3DC}" type="slidenum">
              <a:rPr lang="en-US" smtClean="0"/>
              <a:t>9</a:t>
            </a:fld>
            <a:endParaRPr lang="en-US"/>
          </a:p>
        </p:txBody>
      </p:sp>
    </p:spTree>
    <p:extLst>
      <p:ext uri="{BB962C8B-B14F-4D97-AF65-F5344CB8AC3E}">
        <p14:creationId xmlns:p14="http://schemas.microsoft.com/office/powerpoint/2010/main" val="787822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584EBF-07BF-B54E-87BD-A4038F24E3DC}" type="slidenum">
              <a:rPr lang="en-US" smtClean="0"/>
              <a:t>10</a:t>
            </a:fld>
            <a:endParaRPr lang="en-US"/>
          </a:p>
        </p:txBody>
      </p:sp>
    </p:spTree>
    <p:extLst>
      <p:ext uri="{BB962C8B-B14F-4D97-AF65-F5344CB8AC3E}">
        <p14:creationId xmlns:p14="http://schemas.microsoft.com/office/powerpoint/2010/main" val="1616064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584EBF-07BF-B54E-87BD-A4038F24E3DC}" type="slidenum">
              <a:rPr lang="en-US" smtClean="0"/>
              <a:t>11</a:t>
            </a:fld>
            <a:endParaRPr lang="en-US"/>
          </a:p>
        </p:txBody>
      </p:sp>
    </p:spTree>
    <p:extLst>
      <p:ext uri="{BB962C8B-B14F-4D97-AF65-F5344CB8AC3E}">
        <p14:creationId xmlns:p14="http://schemas.microsoft.com/office/powerpoint/2010/main" val="1975611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Deep Learning</a:t>
            </a:r>
          </a:p>
          <a:p>
            <a:endParaRPr lang="en-US" dirty="0" smtClean="0"/>
          </a:p>
          <a:p>
            <a:r>
              <a:rPr lang="en-US" sz="1200" dirty="0" smtClean="0"/>
              <a:t>Biologically inspired by the brain and neurons</a:t>
            </a:r>
          </a:p>
          <a:p>
            <a:endParaRPr lang="en-US" sz="1200" dirty="0" smtClean="0"/>
          </a:p>
          <a:p>
            <a:r>
              <a:rPr lang="en-US" sz="1200" dirty="0" smtClean="0"/>
              <a:t>Deep Learning are stacked Layers of Neural Layers</a:t>
            </a:r>
          </a:p>
          <a:p>
            <a:r>
              <a:rPr lang="en-US" sz="1200" dirty="0" smtClean="0"/>
              <a:t>Neural layers</a:t>
            </a:r>
          </a:p>
          <a:p>
            <a:endParaRPr lang="en-US" sz="1200" dirty="0" smtClean="0"/>
          </a:p>
          <a:p>
            <a:endParaRPr lang="en-US" dirty="0" smtClean="0"/>
          </a:p>
          <a:p>
            <a:endParaRPr lang="en-US" dirty="0" smtClean="0"/>
          </a:p>
          <a:p>
            <a:endParaRPr lang="en-US" dirty="0" smtClean="0"/>
          </a:p>
          <a:p>
            <a:r>
              <a:rPr lang="en-US" dirty="0" smtClean="0"/>
              <a:t>https</a:t>
            </a:r>
            <a:r>
              <a:rPr lang="en-US" dirty="0"/>
              <a:t>://</a:t>
            </a:r>
            <a:r>
              <a:rPr lang="en-US" dirty="0" err="1"/>
              <a:t>en.wikipedia.org</a:t>
            </a:r>
            <a:r>
              <a:rPr lang="en-US" dirty="0"/>
              <a:t>/wiki/</a:t>
            </a:r>
            <a:r>
              <a:rPr lang="en-US" dirty="0" err="1"/>
              <a:t>Turing_test</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sng" kern="1200" dirty="0">
                <a:solidFill>
                  <a:schemeClr val="tx1"/>
                </a:solidFill>
                <a:effectLst/>
                <a:latin typeface="+mn-lt"/>
                <a:ea typeface="+mn-ea"/>
                <a:cs typeface="+mn-cs"/>
                <a:hlinkClick r:id="rId3"/>
              </a:rPr>
              <a:t>Frank Rosenblatt’s </a:t>
            </a:r>
            <a:r>
              <a:rPr lang="en-US" sz="1200" b="1" i="0" u="sng" kern="1200" dirty="0">
                <a:solidFill>
                  <a:schemeClr val="tx1"/>
                </a:solidFill>
                <a:effectLst/>
                <a:latin typeface="+mn-lt"/>
                <a:ea typeface="+mn-ea"/>
                <a:cs typeface="+mn-cs"/>
                <a:hlinkClick r:id="rId3"/>
              </a:rPr>
              <a:t>Perceptron</a:t>
            </a:r>
            <a:endParaRPr lang="en-US" dirty="0"/>
          </a:p>
          <a:p>
            <a:r>
              <a:rPr lang="en-US" dirty="0"/>
              <a:t>http://</a:t>
            </a:r>
            <a:r>
              <a:rPr lang="en-US" dirty="0" err="1"/>
              <a:t>psycnet.apa.org</a:t>
            </a:r>
            <a:r>
              <a:rPr lang="en-US" dirty="0"/>
              <a:t>/</a:t>
            </a:r>
            <a:r>
              <a:rPr lang="en-US" dirty="0" err="1"/>
              <a:t>index.cfm?fa</a:t>
            </a:r>
            <a:r>
              <a:rPr lang="en-US" dirty="0"/>
              <a:t>=</a:t>
            </a:r>
            <a:r>
              <a:rPr lang="en-US" dirty="0" err="1"/>
              <a:t>buy.optionToBuy&amp;id</a:t>
            </a:r>
            <a:r>
              <a:rPr lang="en-US" dirty="0"/>
              <a:t>=1959-09865-001</a:t>
            </a:r>
          </a:p>
          <a:p>
            <a:r>
              <a:rPr lang="en-US" sz="1200" b="0" i="0" kern="1200" dirty="0">
                <a:solidFill>
                  <a:schemeClr val="tx1"/>
                </a:solidFill>
                <a:effectLst/>
                <a:latin typeface="+mn-lt"/>
                <a:ea typeface="+mn-ea"/>
                <a:cs typeface="+mn-cs"/>
              </a:rPr>
              <a:t>A psychologist, Rosenblatt conceived of the </a:t>
            </a:r>
            <a:r>
              <a:rPr lang="en-US" sz="1200" b="0" i="0" kern="1200" dirty="0" err="1">
                <a:solidFill>
                  <a:schemeClr val="tx1"/>
                </a:solidFill>
                <a:effectLst/>
                <a:latin typeface="+mn-lt"/>
                <a:ea typeface="+mn-ea"/>
                <a:cs typeface="+mn-cs"/>
              </a:rPr>
              <a:t>Percetron</a:t>
            </a:r>
            <a:r>
              <a:rPr lang="en-US" sz="1200" b="0" i="0" kern="1200" dirty="0">
                <a:solidFill>
                  <a:schemeClr val="tx1"/>
                </a:solidFill>
                <a:effectLst/>
                <a:latin typeface="+mn-lt"/>
                <a:ea typeface="+mn-ea"/>
                <a:cs typeface="+mn-cs"/>
              </a:rPr>
              <a:t> as a simplified mathematical model of how the neurons in our brains operate: it takes a set of binary inputs (nearby neurons), multiplies each input by a continuous valued weight (the synapse strength to each nearby neuron), and thresholds the sum of these weighted inputs to output a 1 if the sum is big enough and otherwise a 0 (in the same way neurons either fire or do not). Most of the inputs to a Perceptron are either some data or the output of another Perceptron, but an extra detail is that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also have one special ‘bias’ input, which just has a value of 1 and basically ensures that more functions are computable with the same input by being able to offset the summed value. This model of the neuron built on the work of Warren McCulloch and Walter Pitts </a:t>
            </a:r>
            <a:r>
              <a:rPr lang="en-US" sz="1200" b="0" i="0" u="sng" kern="1200" dirty="0">
                <a:solidFill>
                  <a:schemeClr val="tx1"/>
                </a:solidFill>
                <a:effectLst/>
                <a:latin typeface="+mn-lt"/>
                <a:ea typeface="+mn-ea"/>
                <a:cs typeface="+mn-cs"/>
                <a:hlinkClick r:id="rId4"/>
              </a:rPr>
              <a:t>Mcculoch-Pitts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who showed that a neuron model that sums binary inputs and outputs a 1 if the sum exceeds a certain threshold value, and otherwise outputs a 0, can model the basic OR/AND/NOT functions. This, in the early days of AI, was a big deal - the predominant thought at the time was that making computers able to perform formal logical reasoning would essentially solve AI</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Biological motivation and connections</a:t>
            </a:r>
          </a:p>
          <a:p>
            <a:r>
              <a:rPr lang="en-US" sz="1200" b="0" i="0" kern="1200" dirty="0">
                <a:solidFill>
                  <a:schemeClr val="tx1"/>
                </a:solidFill>
                <a:effectLst/>
                <a:latin typeface="+mn-lt"/>
                <a:ea typeface="+mn-ea"/>
                <a:cs typeface="+mn-cs"/>
              </a:rPr>
              <a:t>The basic computational unit of the brain is a </a:t>
            </a:r>
            <a:r>
              <a:rPr lang="en-US" sz="1200" b="1" i="0" kern="1200" dirty="0">
                <a:solidFill>
                  <a:schemeClr val="tx1"/>
                </a:solidFill>
                <a:effectLst/>
                <a:latin typeface="+mn-lt"/>
                <a:ea typeface="+mn-ea"/>
                <a:cs typeface="+mn-cs"/>
              </a:rPr>
              <a:t>neuron</a:t>
            </a:r>
            <a:r>
              <a:rPr lang="en-US" sz="1200" b="0" i="0" kern="1200" dirty="0">
                <a:solidFill>
                  <a:schemeClr val="tx1"/>
                </a:solidFill>
                <a:effectLst/>
                <a:latin typeface="+mn-lt"/>
                <a:ea typeface="+mn-ea"/>
                <a:cs typeface="+mn-cs"/>
              </a:rPr>
              <a:t>. Approximately 86 billion neurons can be found in the human nervous system and they are connected with approximately 10^14 - 10^15 </a:t>
            </a:r>
            <a:r>
              <a:rPr lang="en-US" sz="1200" b="1" i="0" kern="1200" dirty="0">
                <a:solidFill>
                  <a:schemeClr val="tx1"/>
                </a:solidFill>
                <a:effectLst/>
                <a:latin typeface="+mn-lt"/>
                <a:ea typeface="+mn-ea"/>
                <a:cs typeface="+mn-cs"/>
              </a:rPr>
              <a:t>synapses</a:t>
            </a:r>
            <a:r>
              <a:rPr lang="en-US" sz="1200" b="0" i="0" kern="1200" dirty="0">
                <a:solidFill>
                  <a:schemeClr val="tx1"/>
                </a:solidFill>
                <a:effectLst/>
                <a:latin typeface="+mn-lt"/>
                <a:ea typeface="+mn-ea"/>
                <a:cs typeface="+mn-cs"/>
              </a:rPr>
              <a:t>. The diagram below shows a cartoon drawing of a biological neuron (left) and a common mathematical model (right). Each neuron receives input signals from its </a:t>
            </a:r>
            <a:r>
              <a:rPr lang="en-US" sz="1200" b="1" i="0" kern="1200" dirty="0">
                <a:solidFill>
                  <a:schemeClr val="tx1"/>
                </a:solidFill>
                <a:effectLst/>
                <a:latin typeface="+mn-lt"/>
                <a:ea typeface="+mn-ea"/>
                <a:cs typeface="+mn-cs"/>
              </a:rPr>
              <a:t>dendrites</a:t>
            </a:r>
            <a:r>
              <a:rPr lang="en-US" sz="1200" b="0" i="0" kern="1200" dirty="0">
                <a:solidFill>
                  <a:schemeClr val="tx1"/>
                </a:solidFill>
                <a:effectLst/>
                <a:latin typeface="+mn-lt"/>
                <a:ea typeface="+mn-ea"/>
                <a:cs typeface="+mn-cs"/>
              </a:rPr>
              <a:t> and produces output signals along its (single) </a:t>
            </a:r>
            <a:r>
              <a:rPr lang="en-US" sz="1200" b="1" i="0" kern="1200" dirty="0">
                <a:solidFill>
                  <a:schemeClr val="tx1"/>
                </a:solidFill>
                <a:effectLst/>
                <a:latin typeface="+mn-lt"/>
                <a:ea typeface="+mn-ea"/>
                <a:cs typeface="+mn-cs"/>
              </a:rPr>
              <a:t>axon</a:t>
            </a:r>
            <a:r>
              <a:rPr lang="en-US" sz="1200" b="0" i="0" kern="1200" dirty="0">
                <a:solidFill>
                  <a:schemeClr val="tx1"/>
                </a:solidFill>
                <a:effectLst/>
                <a:latin typeface="+mn-lt"/>
                <a:ea typeface="+mn-ea"/>
                <a:cs typeface="+mn-cs"/>
              </a:rPr>
              <a:t>. The axon eventually branches out and connects via synapses to dendrites of other neurons. In the computational model of a neuron, the signals that travel along the axons (e.g. </a:t>
            </a:r>
            <a:r>
              <a:rPr lang="en-US" sz="1200" b="0" i="0" u="none" strike="noStrike" kern="1200" dirty="0">
                <a:solidFill>
                  <a:schemeClr val="tx1"/>
                </a:solidFill>
                <a:effectLst/>
                <a:latin typeface="+mn-lt"/>
                <a:ea typeface="+mn-ea"/>
                <a:cs typeface="+mn-cs"/>
              </a:rPr>
              <a:t>x0x0</a:t>
            </a:r>
            <a:r>
              <a:rPr lang="en-US" sz="1200" b="0" i="0" kern="1200" dirty="0">
                <a:solidFill>
                  <a:schemeClr val="tx1"/>
                </a:solidFill>
                <a:effectLst/>
                <a:latin typeface="+mn-lt"/>
                <a:ea typeface="+mn-ea"/>
                <a:cs typeface="+mn-cs"/>
              </a:rPr>
              <a:t>) interact multiplicatively (e.g. </a:t>
            </a:r>
            <a:r>
              <a:rPr lang="en-US" sz="1200" b="0" i="0" u="none" strike="noStrike" kern="1200" dirty="0">
                <a:solidFill>
                  <a:schemeClr val="tx1"/>
                </a:solidFill>
                <a:effectLst/>
                <a:latin typeface="+mn-lt"/>
                <a:ea typeface="+mn-ea"/>
                <a:cs typeface="+mn-cs"/>
              </a:rPr>
              <a:t>w0x0w0x0</a:t>
            </a:r>
            <a:r>
              <a:rPr lang="en-US" sz="1200" b="0" i="0" kern="1200" dirty="0">
                <a:solidFill>
                  <a:schemeClr val="tx1"/>
                </a:solidFill>
                <a:effectLst/>
                <a:latin typeface="+mn-lt"/>
                <a:ea typeface="+mn-ea"/>
                <a:cs typeface="+mn-cs"/>
              </a:rPr>
              <a:t>) with the dendrites of the other neuron based on the synaptic strength at that synapse (e.g. </a:t>
            </a:r>
            <a:r>
              <a:rPr lang="en-US" sz="1200" b="0" i="0" u="none" strike="noStrike" kern="1200" dirty="0">
                <a:solidFill>
                  <a:schemeClr val="tx1"/>
                </a:solidFill>
                <a:effectLst/>
                <a:latin typeface="+mn-lt"/>
                <a:ea typeface="+mn-ea"/>
                <a:cs typeface="+mn-cs"/>
              </a:rPr>
              <a:t>w0w0</a:t>
            </a:r>
            <a:r>
              <a:rPr lang="en-US" sz="1200" b="0" i="0" kern="1200" dirty="0">
                <a:solidFill>
                  <a:schemeClr val="tx1"/>
                </a:solidFill>
                <a:effectLst/>
                <a:latin typeface="+mn-lt"/>
                <a:ea typeface="+mn-ea"/>
                <a:cs typeface="+mn-cs"/>
              </a:rPr>
              <a:t>). The idea is that the synaptic strengths (the weights </a:t>
            </a:r>
            <a:r>
              <a:rPr lang="en-US" sz="1200" b="0" i="0" u="none" strike="noStrike" kern="1200" dirty="0" err="1">
                <a:solidFill>
                  <a:schemeClr val="tx1"/>
                </a:solidFill>
                <a:effectLst/>
                <a:latin typeface="+mn-lt"/>
                <a:ea typeface="+mn-ea"/>
                <a:cs typeface="+mn-cs"/>
              </a:rPr>
              <a:t>ww</a:t>
            </a:r>
            <a:r>
              <a:rPr lang="en-US" sz="1200" b="0" i="0" kern="1200" dirty="0">
                <a:solidFill>
                  <a:schemeClr val="tx1"/>
                </a:solidFill>
                <a:effectLst/>
                <a:latin typeface="+mn-lt"/>
                <a:ea typeface="+mn-ea"/>
                <a:cs typeface="+mn-cs"/>
              </a:rPr>
              <a:t>) are learnable and control the strength of influence (and its direction: </a:t>
            </a:r>
            <a:r>
              <a:rPr lang="en-US" sz="1200" b="0" i="0" kern="1200" dirty="0" err="1">
                <a:solidFill>
                  <a:schemeClr val="tx1"/>
                </a:solidFill>
                <a:effectLst/>
                <a:latin typeface="+mn-lt"/>
                <a:ea typeface="+mn-ea"/>
                <a:cs typeface="+mn-cs"/>
              </a:rPr>
              <a:t>excitory</a:t>
            </a:r>
            <a:r>
              <a:rPr lang="en-US" sz="1200" b="0" i="0" kern="1200" dirty="0">
                <a:solidFill>
                  <a:schemeClr val="tx1"/>
                </a:solidFill>
                <a:effectLst/>
                <a:latin typeface="+mn-lt"/>
                <a:ea typeface="+mn-ea"/>
                <a:cs typeface="+mn-cs"/>
              </a:rPr>
              <a:t> (positive weight) or inhibitory (negative weight)) of one neuron on another. In the basic model, the dendrites carry the signal to the cell body where they all get summed. If the final sum is above a certain threshold, the neuron can </a:t>
            </a:r>
            <a:r>
              <a:rPr lang="en-US" sz="1200" b="0" i="1" kern="1200" dirty="0">
                <a:solidFill>
                  <a:schemeClr val="tx1"/>
                </a:solidFill>
                <a:effectLst/>
                <a:latin typeface="+mn-lt"/>
                <a:ea typeface="+mn-ea"/>
                <a:cs typeface="+mn-cs"/>
              </a:rPr>
              <a:t>fire</a:t>
            </a:r>
            <a:r>
              <a:rPr lang="en-US" sz="1200" b="0" i="0" kern="1200" dirty="0">
                <a:solidFill>
                  <a:schemeClr val="tx1"/>
                </a:solidFill>
                <a:effectLst/>
                <a:latin typeface="+mn-lt"/>
                <a:ea typeface="+mn-ea"/>
                <a:cs typeface="+mn-cs"/>
              </a:rPr>
              <a:t>, sending a spike along its axon. In the computational model, we assume that the precise timings of the spikes do not matter, and that only the frequency of the firing communicates information. Based on this </a:t>
            </a:r>
            <a:r>
              <a:rPr lang="en-US" sz="1200" b="0" i="1" kern="1200" dirty="0">
                <a:solidFill>
                  <a:schemeClr val="tx1"/>
                </a:solidFill>
                <a:effectLst/>
                <a:latin typeface="+mn-lt"/>
                <a:ea typeface="+mn-ea"/>
                <a:cs typeface="+mn-cs"/>
              </a:rPr>
              <a:t>rate code</a:t>
            </a:r>
            <a:r>
              <a:rPr lang="en-US" sz="1200" b="0" i="0" kern="1200" dirty="0">
                <a:solidFill>
                  <a:schemeClr val="tx1"/>
                </a:solidFill>
                <a:effectLst/>
                <a:latin typeface="+mn-lt"/>
                <a:ea typeface="+mn-ea"/>
                <a:cs typeface="+mn-cs"/>
              </a:rPr>
              <a:t> interpretation, we model the </a:t>
            </a:r>
            <a:r>
              <a:rPr lang="en-US" sz="1200" b="0" i="1" kern="1200" dirty="0">
                <a:solidFill>
                  <a:schemeClr val="tx1"/>
                </a:solidFill>
                <a:effectLst/>
                <a:latin typeface="+mn-lt"/>
                <a:ea typeface="+mn-ea"/>
                <a:cs typeface="+mn-cs"/>
              </a:rPr>
              <a:t>firing rate</a:t>
            </a:r>
            <a:r>
              <a:rPr lang="en-US" sz="1200" b="0" i="0" kern="1200" dirty="0">
                <a:solidFill>
                  <a:schemeClr val="tx1"/>
                </a:solidFill>
                <a:effectLst/>
                <a:latin typeface="+mn-lt"/>
                <a:ea typeface="+mn-ea"/>
                <a:cs typeface="+mn-cs"/>
              </a:rPr>
              <a:t> of the neuron with an </a:t>
            </a:r>
            <a:r>
              <a:rPr lang="en-US" sz="1200" b="1" i="0" kern="1200" dirty="0">
                <a:solidFill>
                  <a:schemeClr val="tx1"/>
                </a:solidFill>
                <a:effectLst/>
                <a:latin typeface="+mn-lt"/>
                <a:ea typeface="+mn-ea"/>
                <a:cs typeface="+mn-cs"/>
              </a:rPr>
              <a:t>activation function</a:t>
            </a:r>
            <a:r>
              <a:rPr lang="en-US" sz="1200" b="0" i="0"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ff</a:t>
            </a:r>
            <a:r>
              <a:rPr lang="en-US" sz="1200" b="0" i="0" kern="1200" dirty="0">
                <a:solidFill>
                  <a:schemeClr val="tx1"/>
                </a:solidFill>
                <a:effectLst/>
                <a:latin typeface="+mn-lt"/>
                <a:ea typeface="+mn-ea"/>
                <a:cs typeface="+mn-cs"/>
              </a:rPr>
              <a:t>, which represents the frequency of the spikes along the axon. Historically, a common choice of activation function is the </a:t>
            </a:r>
            <a:r>
              <a:rPr lang="en-US" sz="1200" b="1" i="0" kern="1200" dirty="0">
                <a:solidFill>
                  <a:schemeClr val="tx1"/>
                </a:solidFill>
                <a:effectLst/>
                <a:latin typeface="+mn-lt"/>
                <a:ea typeface="+mn-ea"/>
                <a:cs typeface="+mn-cs"/>
              </a:rPr>
              <a:t>sigmoid function</a:t>
            </a:r>
            <a:r>
              <a:rPr lang="en-US" sz="1200" b="0" i="0" kern="1200" dirty="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σ</a:t>
            </a:r>
            <a:r>
              <a:rPr lang="en-US" sz="1200" b="0" i="0" kern="1200" dirty="0">
                <a:solidFill>
                  <a:schemeClr val="tx1"/>
                </a:solidFill>
                <a:effectLst/>
                <a:latin typeface="+mn-lt"/>
                <a:ea typeface="+mn-ea"/>
                <a:cs typeface="+mn-cs"/>
              </a:rPr>
              <a:t>, since it takes a real-valued input (the signal strength after the sum) and squashes it to range between 0 and 1. We will see details of these activation functions later in this section.</a:t>
            </a:r>
          </a:p>
          <a:p>
            <a:endParaRPr lang="en-US" dirty="0"/>
          </a:p>
        </p:txBody>
      </p:sp>
      <p:sp>
        <p:nvSpPr>
          <p:cNvPr id="4" name="Slide Number Placeholder 3"/>
          <p:cNvSpPr>
            <a:spLocks noGrp="1"/>
          </p:cNvSpPr>
          <p:nvPr>
            <p:ph type="sldNum" sz="quarter" idx="10"/>
          </p:nvPr>
        </p:nvSpPr>
        <p:spPr/>
        <p:txBody>
          <a:bodyPr/>
          <a:lstStyle/>
          <a:p>
            <a:fld id="{E9584EBF-07BF-B54E-87BD-A4038F24E3DC}" type="slidenum">
              <a:rPr lang="en-US" smtClean="0"/>
              <a:t>13</a:t>
            </a:fld>
            <a:endParaRPr lang="en-US"/>
          </a:p>
        </p:txBody>
      </p:sp>
    </p:spTree>
    <p:extLst>
      <p:ext uri="{BB962C8B-B14F-4D97-AF65-F5344CB8AC3E}">
        <p14:creationId xmlns:p14="http://schemas.microsoft.com/office/powerpoint/2010/main" val="842524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a:t>
            </a:r>
            <a:endParaRPr lang="en-US" dirty="0"/>
          </a:p>
        </p:txBody>
      </p:sp>
    </p:spTree>
    <p:extLst>
      <p:ext uri="{BB962C8B-B14F-4D97-AF65-F5344CB8AC3E}">
        <p14:creationId xmlns:p14="http://schemas.microsoft.com/office/powerpoint/2010/main" val="17936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idea of creating a ‘thinking’ machine is at least as old as modern computing, if not </a:t>
            </a:r>
            <a:r>
              <a:rPr lang="en-US" sz="1200" b="0" i="0" u="none" strike="noStrike" kern="1200" dirty="0" smtClean="0">
                <a:solidFill>
                  <a:schemeClr val="tx1"/>
                </a:solidFill>
                <a:effectLst/>
                <a:latin typeface="+mn-lt"/>
                <a:ea typeface="+mn-ea"/>
                <a:cs typeface="+mn-cs"/>
                <a:hlinkClick r:id="rId3"/>
              </a:rPr>
              <a:t>even</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4"/>
              </a:rPr>
              <a:t>older</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Alan Turing in his seminal paper </a:t>
            </a:r>
            <a:r>
              <a:rPr lang="en-US" sz="1200" b="0" i="0" u="none" strike="noStrike" kern="1200" dirty="0" smtClean="0">
                <a:solidFill>
                  <a:schemeClr val="tx1"/>
                </a:solidFill>
                <a:effectLst/>
                <a:latin typeface="+mn-lt"/>
                <a:ea typeface="+mn-ea"/>
                <a:cs typeface="+mn-cs"/>
                <a:hlinkClick r:id="rId5"/>
              </a:rPr>
              <a:t>‘Computing Machinery and Intelligence’</a:t>
            </a:r>
            <a:r>
              <a:rPr lang="en-US" sz="1200" b="0" i="0" kern="1200" dirty="0" smtClean="0">
                <a:solidFill>
                  <a:schemeClr val="tx1"/>
                </a:solidFill>
                <a:effectLst/>
                <a:latin typeface="+mn-lt"/>
                <a:ea typeface="+mn-ea"/>
                <a:cs typeface="+mn-cs"/>
              </a:rPr>
              <a:t> laid out several criteria to asses whether a machine could be said be intelligent, which has since become known as the </a:t>
            </a:r>
            <a:r>
              <a:rPr lang="en-US" sz="1200" b="0" i="0" u="none" strike="noStrike" kern="1200" dirty="0" smtClean="0">
                <a:solidFill>
                  <a:schemeClr val="tx1"/>
                </a:solidFill>
                <a:effectLst/>
                <a:latin typeface="+mn-lt"/>
                <a:ea typeface="+mn-ea"/>
                <a:cs typeface="+mn-cs"/>
                <a:hlinkClick r:id="rId6"/>
              </a:rPr>
              <a:t>‘Turing test’</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For some great explorations on variants of the Turing test, check-out Brain Christian’s book detailing his adventures with the </a:t>
            </a:r>
            <a:r>
              <a:rPr lang="en-US" sz="1200" b="0" i="0" u="none" strike="noStrike" kern="1200" dirty="0" smtClean="0">
                <a:solidFill>
                  <a:schemeClr val="tx1"/>
                </a:solidFill>
                <a:effectLst/>
                <a:latin typeface="+mn-lt"/>
                <a:ea typeface="+mn-ea"/>
                <a:cs typeface="+mn-cs"/>
                <a:hlinkClick r:id="rId7"/>
              </a:rPr>
              <a:t>Loebner Prize</a:t>
            </a:r>
            <a:r>
              <a:rPr lang="en-US" sz="1200" b="0" i="0" kern="1200" dirty="0" smtClean="0">
                <a:solidFill>
                  <a:schemeClr val="tx1"/>
                </a:solidFill>
                <a:effectLst/>
                <a:latin typeface="+mn-lt"/>
                <a:ea typeface="+mn-ea"/>
                <a:cs typeface="+mn-cs"/>
              </a:rPr>
              <a:t> entitled </a:t>
            </a:r>
            <a:r>
              <a:rPr lang="en-US" sz="1200" b="0" i="1" u="none" strike="noStrike" kern="1200" dirty="0" smtClean="0">
                <a:solidFill>
                  <a:schemeClr val="tx1"/>
                </a:solidFill>
                <a:effectLst/>
                <a:latin typeface="+mn-lt"/>
                <a:ea typeface="+mn-ea"/>
                <a:cs typeface="+mn-cs"/>
                <a:hlinkClick r:id="rId8"/>
              </a:rPr>
              <a:t>The Most Human Human</a:t>
            </a:r>
            <a:r>
              <a:rPr lang="en-US" sz="1200" b="0" i="0" kern="1200" dirty="0" smtClean="0">
                <a:solidFill>
                  <a:schemeClr val="tx1"/>
                </a:solidFill>
                <a:effectLst/>
                <a:latin typeface="+mn-lt"/>
                <a:ea typeface="+mn-ea"/>
                <a:cs typeface="+mn-cs"/>
              </a:rPr>
              <a:t> or check the amazing, dramatized version in </a:t>
            </a:r>
            <a:r>
              <a:rPr lang="en-US" sz="1200" b="0" i="0" u="none" strike="noStrike" kern="1200" dirty="0" smtClean="0">
                <a:solidFill>
                  <a:schemeClr val="tx1"/>
                </a:solidFill>
                <a:effectLst/>
                <a:latin typeface="+mn-lt"/>
                <a:ea typeface="+mn-ea"/>
                <a:cs typeface="+mn-cs"/>
                <a:hlinkClick r:id="rId9"/>
              </a:rPr>
              <a:t>Ex-machina</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Alan Turing</a:t>
            </a:r>
            <a:r>
              <a:rPr lang="en-US" sz="1200" b="0" i="0" kern="1200" dirty="0" smtClean="0">
                <a:solidFill>
                  <a:schemeClr val="tx1"/>
                </a:solidFill>
                <a:effectLst/>
                <a:latin typeface="+mn-lt"/>
                <a:ea typeface="+mn-ea"/>
                <a:cs typeface="+mn-cs"/>
              </a:rPr>
              <a:t>[</a:t>
            </a:r>
            <a:r>
              <a:rPr lang="en-US" sz="1200" b="0" i="0" u="none" strike="noStrike" kern="1200" dirty="0" smtClean="0">
                <a:solidFill>
                  <a:schemeClr val="tx1"/>
                </a:solidFill>
                <a:effectLst/>
                <a:latin typeface="+mn-lt"/>
                <a:ea typeface="+mn-ea"/>
                <a:cs typeface="+mn-cs"/>
                <a:hlinkClick r:id="rId10" tooltip="Edit section: Alan Turing"/>
              </a:rPr>
              <a:t>edit</a:t>
            </a:r>
            <a:r>
              <a:rPr lang="en-US" sz="1200" b="0" i="0" kern="1200" dirty="0" smtClean="0">
                <a:solidFill>
                  <a:schemeClr val="tx1"/>
                </a:solidFill>
                <a:effectLst/>
                <a:latin typeface="+mn-lt"/>
                <a:ea typeface="+mn-ea"/>
                <a:cs typeface="+mn-cs"/>
              </a:rPr>
              <a:t>]</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Researchers in the United Kingdom had been exploring "machine intelligence" for up to ten years prior to the founding of the field of artificial intelligence (</a:t>
            </a:r>
            <a:r>
              <a:rPr lang="en-US" sz="1200" b="0" i="0" u="none" strike="noStrike" kern="1200" dirty="0" smtClean="0">
                <a:solidFill>
                  <a:schemeClr val="tx1"/>
                </a:solidFill>
                <a:effectLst/>
                <a:latin typeface="+mn-lt"/>
                <a:ea typeface="+mn-ea"/>
                <a:cs typeface="+mn-cs"/>
                <a:hlinkClick r:id="rId11" tooltip="Artificial intelligence"/>
              </a:rPr>
              <a:t>AI</a:t>
            </a:r>
            <a:r>
              <a:rPr lang="en-US" sz="1200" b="0" i="0" kern="1200" dirty="0" smtClean="0">
                <a:solidFill>
                  <a:schemeClr val="tx1"/>
                </a:solidFill>
                <a:effectLst/>
                <a:latin typeface="+mn-lt"/>
                <a:ea typeface="+mn-ea"/>
                <a:cs typeface="+mn-cs"/>
              </a:rPr>
              <a:t>) research in 1956.</a:t>
            </a:r>
            <a:r>
              <a:rPr lang="en-US" sz="1200" b="0" i="0" u="none" strike="noStrike" kern="1200" baseline="30000" dirty="0" smtClean="0">
                <a:solidFill>
                  <a:schemeClr val="tx1"/>
                </a:solidFill>
                <a:effectLst/>
                <a:latin typeface="+mn-lt"/>
                <a:ea typeface="+mn-ea"/>
                <a:cs typeface="+mn-cs"/>
                <a:hlinkClick r:id="rId12"/>
              </a:rPr>
              <a:t>[14]</a:t>
            </a:r>
            <a:r>
              <a:rPr lang="en-US" sz="1200" b="0" i="0" kern="1200" dirty="0" smtClean="0">
                <a:solidFill>
                  <a:schemeClr val="tx1"/>
                </a:solidFill>
                <a:effectLst/>
                <a:latin typeface="+mn-lt"/>
                <a:ea typeface="+mn-ea"/>
                <a:cs typeface="+mn-cs"/>
              </a:rPr>
              <a:t> It was a common topic among the members of the </a:t>
            </a:r>
            <a:r>
              <a:rPr lang="en-US" sz="1200" b="0" i="0" u="none" strike="noStrike" kern="1200" dirty="0" smtClean="0">
                <a:solidFill>
                  <a:schemeClr val="tx1"/>
                </a:solidFill>
                <a:effectLst/>
                <a:latin typeface="+mn-lt"/>
                <a:ea typeface="+mn-ea"/>
                <a:cs typeface="+mn-cs"/>
                <a:hlinkClick r:id="rId13" tooltip="Ratio Club"/>
              </a:rPr>
              <a:t>Ratio Club</a:t>
            </a:r>
            <a:r>
              <a:rPr lang="en-US" sz="1200" b="0" i="0" kern="1200" dirty="0" smtClean="0">
                <a:solidFill>
                  <a:schemeClr val="tx1"/>
                </a:solidFill>
                <a:effectLst/>
                <a:latin typeface="+mn-lt"/>
                <a:ea typeface="+mn-ea"/>
                <a:cs typeface="+mn-cs"/>
              </a:rPr>
              <a:t>, who were an informal group of British </a:t>
            </a:r>
            <a:r>
              <a:rPr lang="en-US" sz="1200" b="0" i="0" u="none" strike="noStrike" kern="1200" dirty="0" smtClean="0">
                <a:solidFill>
                  <a:schemeClr val="tx1"/>
                </a:solidFill>
                <a:effectLst/>
                <a:latin typeface="+mn-lt"/>
                <a:ea typeface="+mn-ea"/>
                <a:cs typeface="+mn-cs"/>
                <a:hlinkClick r:id="rId14" tooltip="Cybernetics"/>
              </a:rPr>
              <a:t>cybernetics</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15" tooltip="Electronics"/>
              </a:rPr>
              <a:t>electronics</a:t>
            </a:r>
            <a:r>
              <a:rPr lang="en-US" sz="1200" b="0" i="0" kern="1200" dirty="0" smtClean="0">
                <a:solidFill>
                  <a:schemeClr val="tx1"/>
                </a:solidFill>
                <a:effectLst/>
                <a:latin typeface="+mn-lt"/>
                <a:ea typeface="+mn-ea"/>
                <a:cs typeface="+mn-cs"/>
              </a:rPr>
              <a:t> researchers that included </a:t>
            </a:r>
            <a:r>
              <a:rPr lang="en-US" sz="1200" b="0" i="0" u="none" strike="noStrike" kern="1200" dirty="0" smtClean="0">
                <a:solidFill>
                  <a:schemeClr val="tx1"/>
                </a:solidFill>
                <a:effectLst/>
                <a:latin typeface="+mn-lt"/>
                <a:ea typeface="+mn-ea"/>
                <a:cs typeface="+mn-cs"/>
                <a:hlinkClick r:id="rId16" tooltip="Alan Turing"/>
              </a:rPr>
              <a:t>Alan Turing</a:t>
            </a:r>
            <a:r>
              <a:rPr lang="en-US" sz="1200" b="0" i="0" kern="1200" dirty="0" smtClean="0">
                <a:solidFill>
                  <a:schemeClr val="tx1"/>
                </a:solidFill>
                <a:effectLst/>
                <a:latin typeface="+mn-lt"/>
                <a:ea typeface="+mn-ea"/>
                <a:cs typeface="+mn-cs"/>
              </a:rPr>
              <a:t>, after whom the test is named.</a:t>
            </a:r>
            <a:r>
              <a:rPr lang="en-US" sz="1200" b="0" i="0" u="none" strike="noStrike" kern="1200" baseline="30000" dirty="0" smtClean="0">
                <a:solidFill>
                  <a:schemeClr val="tx1"/>
                </a:solidFill>
                <a:effectLst/>
                <a:latin typeface="+mn-lt"/>
                <a:ea typeface="+mn-ea"/>
                <a:cs typeface="+mn-cs"/>
                <a:hlinkClick r:id="rId17"/>
              </a:rPr>
              <a:t>[15]</a:t>
            </a:r>
            <a:endParaRPr lang="en-US" sz="1200" b="0" i="0" kern="1200" dirty="0" smtClean="0">
              <a:solidFill>
                <a:schemeClr val="tx1"/>
              </a:solidFill>
              <a:effectLst/>
              <a:latin typeface="+mn-lt"/>
              <a:ea typeface="+mn-ea"/>
              <a:cs typeface="+mn-cs"/>
            </a:endParaRPr>
          </a:p>
          <a:p>
            <a:r>
              <a:rPr lang="en-US" dirty="0" smtClean="0"/>
              <a:t/>
            </a:r>
            <a:br>
              <a:rPr lang="en-US" dirty="0" smtClean="0"/>
            </a:br>
            <a:r>
              <a:rPr lang="en-US" sz="1200" b="0" i="0" kern="1200" dirty="0" smtClean="0">
                <a:solidFill>
                  <a:schemeClr val="tx1"/>
                </a:solidFill>
                <a:effectLst/>
                <a:latin typeface="+mn-lt"/>
                <a:ea typeface="+mn-ea"/>
                <a:cs typeface="+mn-cs"/>
              </a:rPr>
              <a:t>Turing, in particular, had been tackling the notion of machine intelligence since at least 1941</a:t>
            </a:r>
            <a:r>
              <a:rPr lang="en-US" sz="1200" b="0" i="0" u="none" strike="noStrike" kern="1200" baseline="30000" dirty="0" smtClean="0">
                <a:solidFill>
                  <a:schemeClr val="tx1"/>
                </a:solidFill>
                <a:effectLst/>
                <a:latin typeface="+mn-lt"/>
                <a:ea typeface="+mn-ea"/>
                <a:cs typeface="+mn-cs"/>
                <a:hlinkClick r:id="rId18"/>
              </a:rPr>
              <a:t>[16]</a:t>
            </a:r>
            <a:r>
              <a:rPr lang="en-US" sz="1200" b="0" i="0" kern="1200" dirty="0" smtClean="0">
                <a:solidFill>
                  <a:schemeClr val="tx1"/>
                </a:solidFill>
                <a:effectLst/>
                <a:latin typeface="+mn-lt"/>
                <a:ea typeface="+mn-ea"/>
                <a:cs typeface="+mn-cs"/>
              </a:rPr>
              <a:t> and one of the earliest-known mentions of "computer intelligence" was made by him in 1947.</a:t>
            </a:r>
            <a:r>
              <a:rPr lang="en-US" sz="1200" b="0" i="0" u="none" strike="noStrike" kern="1200" baseline="30000" dirty="0" smtClean="0">
                <a:solidFill>
                  <a:schemeClr val="tx1"/>
                </a:solidFill>
                <a:effectLst/>
                <a:latin typeface="+mn-lt"/>
                <a:ea typeface="+mn-ea"/>
                <a:cs typeface="+mn-cs"/>
                <a:hlinkClick r:id="rId19"/>
              </a:rPr>
              <a:t>[17]</a:t>
            </a:r>
            <a:r>
              <a:rPr lang="en-US" sz="1200" b="0" i="0" kern="1200" dirty="0" smtClean="0">
                <a:solidFill>
                  <a:schemeClr val="tx1"/>
                </a:solidFill>
                <a:effectLst/>
                <a:latin typeface="+mn-lt"/>
                <a:ea typeface="+mn-ea"/>
                <a:cs typeface="+mn-cs"/>
              </a:rPr>
              <a:t> In Turing's report, "Intelligent Machinery",</a:t>
            </a:r>
            <a:r>
              <a:rPr lang="en-US" sz="1200" b="0" i="0" u="none" strike="noStrike" kern="1200" baseline="30000" dirty="0" smtClean="0">
                <a:solidFill>
                  <a:schemeClr val="tx1"/>
                </a:solidFill>
                <a:effectLst/>
                <a:latin typeface="+mn-lt"/>
                <a:ea typeface="+mn-ea"/>
                <a:cs typeface="+mn-cs"/>
                <a:hlinkClick r:id="rId20"/>
              </a:rPr>
              <a:t>[18]</a:t>
            </a:r>
            <a:r>
              <a:rPr lang="en-US" sz="1200" b="0" i="0" kern="1200" dirty="0" smtClean="0">
                <a:solidFill>
                  <a:schemeClr val="tx1"/>
                </a:solidFill>
                <a:effectLst/>
                <a:latin typeface="+mn-lt"/>
                <a:ea typeface="+mn-ea"/>
                <a:cs typeface="+mn-cs"/>
              </a:rPr>
              <a:t> he investigated "the question of whether or not it is possible for machinery to show intelligent </a:t>
            </a:r>
            <a:r>
              <a:rPr lang="en-US" sz="1200" b="0" i="0" kern="1200" dirty="0" err="1" smtClean="0">
                <a:solidFill>
                  <a:schemeClr val="tx1"/>
                </a:solidFill>
                <a:effectLst/>
                <a:latin typeface="+mn-lt"/>
                <a:ea typeface="+mn-ea"/>
                <a:cs typeface="+mn-cs"/>
              </a:rPr>
              <a:t>behaviour</a:t>
            </a:r>
            <a:r>
              <a:rPr lang="en-US" sz="1200" b="0" i="0" kern="1200" dirty="0" smtClean="0">
                <a:solidFill>
                  <a:schemeClr val="tx1"/>
                </a:solidFill>
                <a:effectLst/>
                <a:latin typeface="+mn-lt"/>
                <a:ea typeface="+mn-ea"/>
                <a:cs typeface="+mn-cs"/>
              </a:rPr>
              <a:t>"</a:t>
            </a:r>
            <a:r>
              <a:rPr lang="en-US" sz="1200" b="0" i="0" u="none" strike="noStrike" kern="1200" baseline="30000" dirty="0" smtClean="0">
                <a:solidFill>
                  <a:schemeClr val="tx1"/>
                </a:solidFill>
                <a:effectLst/>
                <a:latin typeface="+mn-lt"/>
                <a:ea typeface="+mn-ea"/>
                <a:cs typeface="+mn-cs"/>
                <a:hlinkClick r:id="rId21"/>
              </a:rPr>
              <a:t>[19]</a:t>
            </a:r>
            <a:r>
              <a:rPr lang="en-US" sz="1200" b="0" i="0" kern="1200" dirty="0" smtClean="0">
                <a:solidFill>
                  <a:schemeClr val="tx1"/>
                </a:solidFill>
                <a:effectLst/>
                <a:latin typeface="+mn-lt"/>
                <a:ea typeface="+mn-ea"/>
                <a:cs typeface="+mn-cs"/>
              </a:rPr>
              <a:t> and, as part of that investigation, proposed what may be considered the forerunner to his later tests:</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Minsky</a:t>
            </a:r>
          </a:p>
          <a:p>
            <a:r>
              <a:rPr lang="en-US" sz="1200" b="0" i="0" kern="1200" dirty="0" smtClean="0">
                <a:solidFill>
                  <a:schemeClr val="tx1"/>
                </a:solidFill>
                <a:effectLst/>
                <a:latin typeface="+mn-lt"/>
                <a:ea typeface="+mn-ea"/>
                <a:cs typeface="+mn-cs"/>
              </a:rPr>
              <a:t>Along with the double-PhD wielding </a:t>
            </a:r>
            <a:r>
              <a:rPr lang="en-US" sz="1200" b="0" i="0" u="none" strike="noStrike" kern="1200" dirty="0" smtClean="0">
                <a:solidFill>
                  <a:schemeClr val="tx1"/>
                </a:solidFill>
                <a:effectLst/>
                <a:latin typeface="+mn-lt"/>
                <a:ea typeface="+mn-ea"/>
                <a:cs typeface="+mn-cs"/>
                <a:hlinkClick r:id="rId22"/>
              </a:rPr>
              <a:t>Seymor Papert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Minksy</a:t>
            </a:r>
            <a:r>
              <a:rPr lang="en-US" sz="1200" b="0" i="0" kern="1200" dirty="0" smtClean="0">
                <a:solidFill>
                  <a:schemeClr val="tx1"/>
                </a:solidFill>
                <a:effectLst/>
                <a:latin typeface="+mn-lt"/>
                <a:ea typeface="+mn-ea"/>
                <a:cs typeface="+mn-cs"/>
              </a:rPr>
              <a:t> wrote a book entitled </a:t>
            </a:r>
            <a:r>
              <a:rPr lang="en-US" sz="1200" b="0" i="1" u="none" strike="noStrike" kern="1200" dirty="0" smtClean="0">
                <a:solidFill>
                  <a:schemeClr val="tx1"/>
                </a:solidFill>
                <a:effectLst/>
                <a:latin typeface="+mn-lt"/>
                <a:ea typeface="+mn-ea"/>
                <a:cs typeface="+mn-cs"/>
                <a:hlinkClick r:id="rId23"/>
              </a:rPr>
              <a:t>Perceptrons</a:t>
            </a:r>
            <a:r>
              <a:rPr lang="en-US" sz="1200" b="0" i="0" kern="1200" dirty="0" smtClean="0">
                <a:solidFill>
                  <a:schemeClr val="tx1"/>
                </a:solidFill>
                <a:effectLst/>
                <a:latin typeface="+mn-lt"/>
                <a:ea typeface="+mn-ea"/>
                <a:cs typeface="+mn-cs"/>
              </a:rPr>
              <a:t> that effectively killed the perceptron, ending embryonic idea of a neural net. They showed that the perceptron was incapable of learning the simple exclusive-or (XOR) function. Worse, they </a:t>
            </a:r>
            <a:r>
              <a:rPr lang="en-US" sz="1200" b="0" i="1" kern="1200" dirty="0" smtClean="0">
                <a:solidFill>
                  <a:schemeClr val="tx1"/>
                </a:solidFill>
                <a:effectLst/>
                <a:latin typeface="+mn-lt"/>
                <a:ea typeface="+mn-ea"/>
                <a:cs typeface="+mn-cs"/>
              </a:rPr>
              <a:t>proved</a:t>
            </a:r>
            <a:r>
              <a:rPr lang="en-US" sz="1200" b="0" i="0" kern="1200" dirty="0" smtClean="0">
                <a:solidFill>
                  <a:schemeClr val="tx1"/>
                </a:solidFill>
                <a:effectLst/>
                <a:latin typeface="+mn-lt"/>
                <a:ea typeface="+mn-ea"/>
                <a:cs typeface="+mn-cs"/>
              </a:rPr>
              <a:t> that it was theoretically impossible for it to learn such a function, no matter how long you let it train. Now this isn’t surprising to us, as the model implied by the perceptron is a linear one and the XOR function is nonlinear, but at the time this was enough to kill all research on neural nets and usher in the first AI winter.</a:t>
            </a:r>
          </a:p>
          <a:p>
            <a:endParaRPr lang="en-US" b="1" dirty="0" smtClean="0"/>
          </a:p>
          <a:p>
            <a:r>
              <a:rPr lang="en-US" b="1" dirty="0" err="1" smtClean="0"/>
              <a:t>Geoffery</a:t>
            </a:r>
            <a:r>
              <a:rPr lang="en-US" b="1" baseline="0" dirty="0" smtClean="0"/>
              <a:t> Hinton</a:t>
            </a:r>
            <a:r>
              <a:rPr lang="en-US" dirty="0" smtClean="0"/>
              <a:t/>
            </a:r>
            <a:br>
              <a:rPr lang="en-US" dirty="0" smtClean="0"/>
            </a:b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24"/>
              </a:rPr>
              <a:t>George Bool’s</a:t>
            </a:r>
            <a:r>
              <a:rPr lang="en-US" sz="1200" b="0" i="0" kern="1200" dirty="0" smtClean="0">
                <a:solidFill>
                  <a:schemeClr val="tx1"/>
                </a:solidFill>
                <a:effectLst/>
                <a:latin typeface="+mn-lt"/>
                <a:ea typeface="+mn-ea"/>
                <a:cs typeface="+mn-cs"/>
              </a:rPr>
              <a:t> great-great-grandson, a man by the name of </a:t>
            </a:r>
            <a:r>
              <a:rPr lang="en-US" sz="1200" b="0" i="0" u="none" strike="noStrike" kern="1200" dirty="0" smtClean="0">
                <a:solidFill>
                  <a:schemeClr val="tx1"/>
                </a:solidFill>
                <a:effectLst/>
                <a:latin typeface="+mn-lt"/>
                <a:ea typeface="+mn-ea"/>
                <a:cs typeface="+mn-cs"/>
                <a:hlinkClick r:id="rId25"/>
              </a:rPr>
              <a:t>Geoff Hinton</a:t>
            </a:r>
            <a:r>
              <a:rPr lang="en-US" sz="1200" b="0" i="0" kern="1200" dirty="0" smtClean="0">
                <a:solidFill>
                  <a:schemeClr val="tx1"/>
                </a:solidFill>
                <a:effectLst/>
                <a:latin typeface="+mn-lt"/>
                <a:ea typeface="+mn-ea"/>
                <a:cs typeface="+mn-cs"/>
              </a:rPr>
              <a:t>, finished his PhD studying neural networks in 1978 and by 1986 had moved to the institute for cognitive science at UC San Diego. Along with </a:t>
            </a:r>
            <a:r>
              <a:rPr lang="en-US" sz="1200" b="0" i="0" u="none" strike="noStrike" kern="1200" dirty="0" smtClean="0">
                <a:solidFill>
                  <a:schemeClr val="tx1"/>
                </a:solidFill>
                <a:effectLst/>
                <a:latin typeface="+mn-lt"/>
                <a:ea typeface="+mn-ea"/>
                <a:cs typeface="+mn-cs"/>
                <a:hlinkClick r:id="rId26"/>
              </a:rPr>
              <a:t>David Rumelhart</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27"/>
              </a:rPr>
              <a:t>Ronald Williams</a:t>
            </a:r>
            <a:r>
              <a:rPr lang="en-US" sz="1200" b="0" i="0" kern="1200" dirty="0" smtClean="0">
                <a:solidFill>
                  <a:schemeClr val="tx1"/>
                </a:solidFill>
                <a:effectLst/>
                <a:latin typeface="+mn-lt"/>
                <a:ea typeface="+mn-ea"/>
                <a:cs typeface="+mn-cs"/>
              </a:rPr>
              <a:t>, Hinton published a paper entitled </a:t>
            </a:r>
            <a:r>
              <a:rPr lang="en-US" sz="1200" b="0" i="0" u="none" strike="noStrike" kern="1200" dirty="0" smtClean="0">
                <a:solidFill>
                  <a:schemeClr val="tx1"/>
                </a:solidFill>
                <a:effectLst/>
                <a:latin typeface="+mn-lt"/>
                <a:ea typeface="+mn-ea"/>
                <a:cs typeface="+mn-cs"/>
                <a:hlinkClick r:id="rId28"/>
              </a:rPr>
              <a:t>“Learning representations by back-propagating errors”</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algorithm works by taking the derivative of the network’s loss function and back-propagating the errors to update the parameters in the lower layers, hence the common moniker </a:t>
            </a:r>
            <a:r>
              <a:rPr lang="en-US" sz="1200" b="1" i="0" kern="1200" dirty="0" err="1" smtClean="0">
                <a:solidFill>
                  <a:schemeClr val="tx1"/>
                </a:solidFill>
                <a:effectLst/>
                <a:latin typeface="+mn-lt"/>
                <a:ea typeface="+mn-ea"/>
                <a:cs typeface="+mn-cs"/>
              </a:rPr>
              <a:t>backprop</a:t>
            </a:r>
            <a:r>
              <a:rPr lang="en-US" sz="1200" b="0" i="0" kern="1200" dirty="0" smtClean="0">
                <a:solidFill>
                  <a:schemeClr val="tx1"/>
                </a:solidFill>
                <a:effectLst/>
                <a:latin typeface="+mn-lt"/>
                <a:ea typeface="+mn-ea"/>
                <a:cs typeface="+mn-cs"/>
              </a:rPr>
              <a:t>. Though </a:t>
            </a:r>
            <a:r>
              <a:rPr lang="en-US" sz="1200" b="0" i="0" kern="1200" dirty="0" err="1" smtClean="0">
                <a:solidFill>
                  <a:schemeClr val="tx1"/>
                </a:solidFill>
                <a:effectLst/>
                <a:latin typeface="+mn-lt"/>
                <a:ea typeface="+mn-ea"/>
                <a:cs typeface="+mn-cs"/>
              </a:rPr>
              <a:t>Rumelhart</a:t>
            </a:r>
            <a:r>
              <a:rPr lang="en-US" sz="1200" b="0" i="0" kern="1200" dirty="0" smtClean="0">
                <a:solidFill>
                  <a:schemeClr val="tx1"/>
                </a:solidFill>
                <a:effectLst/>
                <a:latin typeface="+mn-lt"/>
                <a:ea typeface="+mn-ea"/>
                <a:cs typeface="+mn-cs"/>
              </a:rPr>
              <a:t>, Hinton and Williams are often credited for inventing </a:t>
            </a:r>
            <a:r>
              <a:rPr lang="en-US" sz="1200" b="0" i="0" kern="1200" dirty="0" err="1" smtClean="0">
                <a:solidFill>
                  <a:schemeClr val="tx1"/>
                </a:solidFill>
                <a:effectLst/>
                <a:latin typeface="+mn-lt"/>
                <a:ea typeface="+mn-ea"/>
                <a:cs typeface="+mn-cs"/>
              </a:rPr>
              <a:t>backprop</a:t>
            </a:r>
            <a:r>
              <a:rPr lang="en-US" sz="1200" b="0" i="0" kern="1200" dirty="0" smtClean="0">
                <a:solidFill>
                  <a:schemeClr val="tx1"/>
                </a:solidFill>
                <a:effectLst/>
                <a:latin typeface="+mn-lt"/>
                <a:ea typeface="+mn-ea"/>
                <a:cs typeface="+mn-cs"/>
              </a:rPr>
              <a:t>, this is </a:t>
            </a:r>
            <a:r>
              <a:rPr lang="en-US" sz="1200" b="0" i="0" u="none" strike="noStrike" kern="1200" dirty="0" smtClean="0">
                <a:solidFill>
                  <a:schemeClr val="tx1"/>
                </a:solidFill>
                <a:effectLst/>
                <a:latin typeface="+mn-lt"/>
                <a:ea typeface="+mn-ea"/>
                <a:cs typeface="+mn-cs"/>
                <a:hlinkClick r:id="rId29"/>
              </a:rPr>
              <a:t>disputed</a:t>
            </a:r>
            <a:r>
              <a:rPr lang="en-US" sz="1200" b="0" i="0" kern="1200" dirty="0" smtClean="0">
                <a:solidFill>
                  <a:schemeClr val="tx1"/>
                </a:solidFill>
                <a:effectLst/>
                <a:latin typeface="+mn-lt"/>
                <a:ea typeface="+mn-ea"/>
                <a:cs typeface="+mn-cs"/>
              </a:rPr>
              <a:t> by some. There is something of a long standing controversy between the deep learning “conspiracy” of </a:t>
            </a:r>
            <a:r>
              <a:rPr lang="en-US" sz="1200" b="0" i="0" u="none" strike="noStrike" kern="1200" dirty="0" smtClean="0">
                <a:solidFill>
                  <a:schemeClr val="tx1"/>
                </a:solidFill>
                <a:effectLst/>
                <a:latin typeface="+mn-lt"/>
                <a:ea typeface="+mn-ea"/>
                <a:cs typeface="+mn-cs"/>
                <a:hlinkClick r:id="rId30"/>
              </a:rPr>
              <a:t>Geoff Hinton</a:t>
            </a:r>
            <a:r>
              <a:rPr lang="en-US" sz="1200" b="0" i="0" kern="1200" dirty="0" smtClean="0">
                <a:solidFill>
                  <a:schemeClr val="tx1"/>
                </a:solidFill>
                <a:effectLst/>
                <a:latin typeface="+mn-lt"/>
                <a:ea typeface="+mn-ea"/>
                <a:cs typeface="+mn-cs"/>
              </a:rPr>
              <a:t> /Yann </a:t>
            </a:r>
            <a:r>
              <a:rPr lang="en-US" sz="1200" b="0" i="0" kern="1200" dirty="0" err="1" smtClean="0">
                <a:solidFill>
                  <a:schemeClr val="tx1"/>
                </a:solidFill>
                <a:effectLst/>
                <a:latin typeface="+mn-lt"/>
                <a:ea typeface="+mn-ea"/>
                <a:cs typeface="+mn-cs"/>
              </a:rPr>
              <a:t>Lecun</a:t>
            </a:r>
            <a:r>
              <a:rPr lang="en-US" sz="1200" b="0" i="0" kern="1200" dirty="0" smtClean="0">
                <a:solidFill>
                  <a:schemeClr val="tx1"/>
                </a:solidFill>
                <a:effectLst/>
                <a:latin typeface="+mn-lt"/>
                <a:ea typeface="+mn-ea"/>
                <a:cs typeface="+mn-cs"/>
              </a:rPr>
              <a:t>/</a:t>
            </a:r>
            <a:r>
              <a:rPr lang="en-US" sz="1200" b="0" i="0" u="none" strike="noStrike" kern="1200" dirty="0" smtClean="0">
                <a:solidFill>
                  <a:schemeClr val="tx1"/>
                </a:solidFill>
                <a:effectLst/>
                <a:latin typeface="+mn-lt"/>
                <a:ea typeface="+mn-ea"/>
                <a:cs typeface="+mn-cs"/>
                <a:hlinkClick r:id="rId31"/>
              </a:rPr>
              <a:t>Yoshua Bengio</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32"/>
              </a:rPr>
              <a:t>Jürgen Schmidhuber</a:t>
            </a:r>
            <a:r>
              <a:rPr lang="en-US" sz="1200" b="0" i="0" kern="1200" dirty="0" smtClean="0">
                <a:solidFill>
                  <a:schemeClr val="tx1"/>
                </a:solidFill>
                <a:effectLst/>
                <a:latin typeface="+mn-lt"/>
                <a:ea typeface="+mn-ea"/>
                <a:cs typeface="+mn-cs"/>
              </a:rPr>
              <a:t> as to who should actually be credited with several key developments, but that’s an issue best left tabled for now.</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algorithm lead to some early successes, notably in training </a:t>
            </a:r>
            <a:r>
              <a:rPr lang="en-US" sz="1200" b="1" i="0" kern="1200" dirty="0" err="1" smtClean="0">
                <a:solidFill>
                  <a:schemeClr val="tx1"/>
                </a:solidFill>
                <a:effectLst/>
                <a:latin typeface="+mn-lt"/>
                <a:ea typeface="+mn-ea"/>
                <a:cs typeface="+mn-cs"/>
              </a:rPr>
              <a:t>convoluational</a:t>
            </a:r>
            <a:r>
              <a:rPr lang="en-US" sz="1200" b="1" i="0" kern="1200" dirty="0" smtClean="0">
                <a:solidFill>
                  <a:schemeClr val="tx1"/>
                </a:solidFill>
                <a:effectLst/>
                <a:latin typeface="+mn-lt"/>
                <a:ea typeface="+mn-ea"/>
                <a:cs typeface="+mn-cs"/>
              </a:rPr>
              <a:t> neural nets</a:t>
            </a:r>
            <a:r>
              <a:rPr lang="en-US" sz="1200" b="0" i="0" kern="1200" dirty="0" smtClean="0">
                <a:solidFill>
                  <a:schemeClr val="tx1"/>
                </a:solidFill>
                <a:effectLst/>
                <a:latin typeface="+mn-lt"/>
                <a:ea typeface="+mn-ea"/>
                <a:cs typeface="+mn-cs"/>
              </a:rPr>
              <a:t> (aka CNNs, also referred to using the less pronounceable </a:t>
            </a:r>
            <a:r>
              <a:rPr lang="en-US" sz="1200" b="0" i="0" kern="1200" dirty="0" err="1" smtClean="0">
                <a:solidFill>
                  <a:schemeClr val="tx1"/>
                </a:solidFill>
                <a:effectLst/>
                <a:latin typeface="+mn-lt"/>
                <a:ea typeface="+mn-ea"/>
                <a:cs typeface="+mn-cs"/>
              </a:rPr>
              <a:t>convnets</a:t>
            </a:r>
            <a:r>
              <a:rPr lang="en-US" sz="1200" b="0" i="0" kern="1200" dirty="0" smtClean="0">
                <a:solidFill>
                  <a:schemeClr val="tx1"/>
                </a:solidFill>
                <a:effectLst/>
                <a:latin typeface="+mn-lt"/>
                <a:ea typeface="+mn-ea"/>
                <a:cs typeface="+mn-cs"/>
              </a:rPr>
              <a:t>) to recognize handwritten digits, a project which was speared headed by Yann </a:t>
            </a:r>
            <a:r>
              <a:rPr lang="en-US" sz="1200" b="0" i="0" kern="1200" dirty="0" err="1" smtClean="0">
                <a:solidFill>
                  <a:schemeClr val="tx1"/>
                </a:solidFill>
                <a:effectLst/>
                <a:latin typeface="+mn-lt"/>
                <a:ea typeface="+mn-ea"/>
                <a:cs typeface="+mn-cs"/>
              </a:rPr>
              <a:t>Lecun</a:t>
            </a:r>
            <a:r>
              <a:rPr lang="en-US" sz="1200" b="0" i="0" kern="1200" dirty="0" smtClean="0">
                <a:solidFill>
                  <a:schemeClr val="tx1"/>
                </a:solidFill>
                <a:effectLst/>
                <a:latin typeface="+mn-lt"/>
                <a:ea typeface="+mn-ea"/>
                <a:cs typeface="+mn-cs"/>
              </a:rPr>
              <a:t> at AT&amp;T </a:t>
            </a:r>
            <a:r>
              <a:rPr lang="en-US" sz="1200" b="0" i="0" u="none" strike="noStrike" kern="1200" dirty="0" smtClean="0">
                <a:solidFill>
                  <a:schemeClr val="tx1"/>
                </a:solidFill>
                <a:effectLst/>
                <a:latin typeface="+mn-lt"/>
                <a:ea typeface="+mn-ea"/>
                <a:cs typeface="+mn-cs"/>
                <a:hlinkClick r:id="rId33"/>
              </a:rPr>
              <a:t>Bell Labs</a:t>
            </a:r>
            <a:r>
              <a:rPr lang="en-US" sz="1200" b="0" i="0" kern="1200" dirty="0" smtClean="0">
                <a:solidFill>
                  <a:schemeClr val="tx1"/>
                </a:solidFill>
                <a:effectLst/>
                <a:latin typeface="+mn-lt"/>
                <a:ea typeface="+mn-ea"/>
                <a:cs typeface="+mn-cs"/>
              </a:rPr>
              <a:t>. </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Geoff</a:t>
            </a:r>
            <a:r>
              <a:rPr lang="en-US" sz="1200" b="1" i="0" kern="1200" baseline="0" dirty="0" smtClean="0">
                <a:solidFill>
                  <a:schemeClr val="tx1"/>
                </a:solidFill>
                <a:effectLst/>
                <a:latin typeface="+mn-lt"/>
                <a:ea typeface="+mn-ea"/>
                <a:cs typeface="+mn-cs"/>
              </a:rPr>
              <a:t> </a:t>
            </a:r>
            <a:r>
              <a:rPr lang="en-US" sz="1200" b="1" i="0" kern="1200" baseline="0" dirty="0" smtClean="0">
                <a:solidFill>
                  <a:schemeClr val="tx1"/>
                </a:solidFill>
                <a:effectLst/>
                <a:latin typeface="+mn-lt"/>
                <a:ea typeface="+mn-ea"/>
                <a:cs typeface="+mn-cs"/>
              </a:rPr>
              <a:t>Hinton on Deep Learning (Interesting video on challenges he faced)</a:t>
            </a:r>
            <a:endParaRPr lang="en-US" sz="1200" b="1" i="0" kern="1200" dirty="0" smtClean="0">
              <a:solidFill>
                <a:schemeClr val="tx1"/>
              </a:solidFill>
              <a:effectLst/>
              <a:latin typeface="+mn-lt"/>
              <a:ea typeface="+mn-ea"/>
              <a:cs typeface="+mn-cs"/>
            </a:endParaRPr>
          </a:p>
          <a:p>
            <a:r>
              <a:rPr lang="en-US" dirty="0" smtClean="0"/>
              <a:t>  https://</a:t>
            </a:r>
            <a:r>
              <a:rPr lang="en-US" dirty="0" err="1" smtClean="0"/>
              <a:t>www.youtube.com</a:t>
            </a:r>
            <a:r>
              <a:rPr lang="en-US" dirty="0" smtClean="0"/>
              <a:t>/</a:t>
            </a:r>
            <a:r>
              <a:rPr lang="en-US" dirty="0" err="1" smtClean="0"/>
              <a:t>watch?v</a:t>
            </a:r>
            <a:r>
              <a:rPr lang="en-US" dirty="0" smtClean="0"/>
              <a:t>=uAu3jQWaN6E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Around 2006, Hinton once again declared that he knew </a:t>
            </a:r>
            <a:r>
              <a:rPr lang="en-US" sz="1200" b="0" i="0" u="none" strike="noStrike" kern="1200" dirty="0" smtClean="0">
                <a:solidFill>
                  <a:schemeClr val="tx1"/>
                </a:solidFill>
                <a:effectLst/>
                <a:latin typeface="+mn-lt"/>
                <a:ea typeface="+mn-ea"/>
                <a:cs typeface="+mn-cs"/>
                <a:hlinkClick r:id="rId34"/>
              </a:rPr>
              <a:t>how the brain works</a:t>
            </a:r>
            <a:r>
              <a:rPr lang="en-US" sz="1200" b="0" i="0" kern="1200" dirty="0" smtClean="0">
                <a:solidFill>
                  <a:schemeClr val="tx1"/>
                </a:solidFill>
                <a:effectLst/>
                <a:latin typeface="+mn-lt"/>
                <a:ea typeface="+mn-ea"/>
                <a:cs typeface="+mn-cs"/>
              </a:rPr>
              <a:t>, and introduced the idea of </a:t>
            </a:r>
            <a:r>
              <a:rPr lang="en-US" sz="1200" b="0" i="0" u="none" strike="noStrike" kern="1200" dirty="0" smtClean="0">
                <a:solidFill>
                  <a:schemeClr val="tx1"/>
                </a:solidFill>
                <a:effectLst/>
                <a:latin typeface="+mn-lt"/>
                <a:ea typeface="+mn-ea"/>
                <a:cs typeface="+mn-cs"/>
                <a:hlinkClick r:id="rId35"/>
              </a:rPr>
              <a:t>unsupervised pretraining</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36"/>
              </a:rPr>
              <a:t>deep belief nets</a:t>
            </a:r>
            <a:endParaRPr lang="en-US" sz="1200" b="0" i="0" u="none" strike="noStrike" kern="1200" dirty="0" smtClean="0">
              <a:solidFill>
                <a:schemeClr val="tx1"/>
              </a:solidFill>
              <a:effectLst/>
              <a:latin typeface="+mn-lt"/>
              <a:ea typeface="+mn-ea"/>
              <a:cs typeface="+mn-cs"/>
            </a:endParaRPr>
          </a:p>
          <a:p>
            <a:endParaRPr lang="en-US" sz="1200" b="0" i="0" u="none" strike="noStrike" kern="1200" dirty="0" smtClean="0">
              <a:solidFill>
                <a:schemeClr val="tx1"/>
              </a:solidFill>
              <a:effectLst/>
              <a:latin typeface="+mn-lt"/>
              <a:ea typeface="+mn-ea"/>
              <a:cs typeface="+mn-cs"/>
            </a:endParaRP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dirty="0" smtClean="0"/>
              <a:t/>
            </a:r>
            <a:br>
              <a:rPr lang="en-US" dirty="0" smtClean="0"/>
            </a:b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9584EBF-07BF-B54E-87BD-A4038F24E3DC}" type="slidenum">
              <a:rPr lang="en-US" smtClean="0"/>
              <a:t>21</a:t>
            </a:fld>
            <a:endParaRPr lang="en-US"/>
          </a:p>
        </p:txBody>
      </p:sp>
    </p:spTree>
    <p:extLst>
      <p:ext uri="{BB962C8B-B14F-4D97-AF65-F5344CB8AC3E}">
        <p14:creationId xmlns:p14="http://schemas.microsoft.com/office/powerpoint/2010/main" val="1846540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02D97E4-5014-B145-BC48-17107C46A088}" type="datetimeFigureOut">
              <a:rPr lang="en-US" smtClean="0"/>
              <a:t>5/22/17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F6FCBE-23AB-F64F-B3D4-23D7992B8677}"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02D97E4-5014-B145-BC48-17107C46A088}" type="datetimeFigureOut">
              <a:rPr lang="en-US" smtClean="0"/>
              <a:t>5/22/17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F6FCBE-23AB-F64F-B3D4-23D7992B867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02D97E4-5014-B145-BC48-17107C46A088}" type="datetimeFigureOut">
              <a:rPr lang="en-US" smtClean="0"/>
              <a:t>5/22/17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F6FCBE-23AB-F64F-B3D4-23D7992B8677}"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03_Details">
    <p:spTree>
      <p:nvGrpSpPr>
        <p:cNvPr id="1" name=""/>
        <p:cNvGrpSpPr/>
        <p:nvPr/>
      </p:nvGrpSpPr>
      <p:grpSpPr>
        <a:xfrm>
          <a:off x="0" y="0"/>
          <a:ext cx="0" cy="0"/>
          <a:chOff x="0" y="0"/>
          <a:chExt cx="0" cy="0"/>
        </a:xfrm>
      </p:grpSpPr>
      <p:sp>
        <p:nvSpPr>
          <p:cNvPr id="3" name="Title 1"/>
          <p:cNvSpPr>
            <a:spLocks noGrp="1"/>
          </p:cNvSpPr>
          <p:nvPr>
            <p:ph type="title"/>
          </p:nvPr>
        </p:nvSpPr>
        <p:spPr>
          <a:xfrm>
            <a:off x="152400" y="174625"/>
            <a:ext cx="11887200" cy="854075"/>
          </a:xfrm>
        </p:spPr>
        <p:txBody>
          <a:bodyPr/>
          <a:lstStyle/>
          <a:p>
            <a:r>
              <a:rPr lang="en-US"/>
              <a:t>Click to edit Master title style</a:t>
            </a:r>
          </a:p>
        </p:txBody>
      </p:sp>
    </p:spTree>
    <p:extLst>
      <p:ext uri="{BB962C8B-B14F-4D97-AF65-F5344CB8AC3E}">
        <p14:creationId xmlns:p14="http://schemas.microsoft.com/office/powerpoint/2010/main" val="553062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22347" y="1"/>
            <a:ext cx="11655840" cy="644769"/>
          </a:xfrm>
        </p:spPr>
        <p:txBody>
          <a:bodyPr/>
          <a:lstStyle>
            <a:lvl1pPr>
              <a:defRPr sz="3600"/>
            </a:lvl1pPr>
          </a:lstStyle>
          <a:p>
            <a:r>
              <a:rPr lang="en-US" dirty="0"/>
              <a:t>Click to edit Master title style</a:t>
            </a:r>
          </a:p>
        </p:txBody>
      </p:sp>
      <p:sp>
        <p:nvSpPr>
          <p:cNvPr id="8" name="Text Placeholder 7"/>
          <p:cNvSpPr>
            <a:spLocks noGrp="1"/>
          </p:cNvSpPr>
          <p:nvPr>
            <p:ph type="body" sz="quarter" idx="10"/>
          </p:nvPr>
        </p:nvSpPr>
        <p:spPr>
          <a:xfrm>
            <a:off x="387351" y="644770"/>
            <a:ext cx="10292373" cy="513405"/>
          </a:xfrm>
        </p:spPr>
        <p:txBody>
          <a:bodyPr/>
          <a:lstStyle>
            <a:lvl1pPr marL="0" indent="0">
              <a:buNone/>
              <a:defRPr sz="2400">
                <a:solidFill>
                  <a:schemeClr val="accent1">
                    <a:lumMod val="50000"/>
                  </a:schemeClr>
                </a:solidFill>
              </a:defRPr>
            </a:lvl1pPr>
          </a:lstStyle>
          <a:p>
            <a:pPr lvl="0"/>
            <a:r>
              <a:rPr lang="en-US" dirty="0"/>
              <a:t>Click to edit Master text styles</a:t>
            </a:r>
          </a:p>
        </p:txBody>
      </p:sp>
    </p:spTree>
    <p:extLst>
      <p:ext uri="{BB962C8B-B14F-4D97-AF65-F5344CB8AC3E}">
        <p14:creationId xmlns:p14="http://schemas.microsoft.com/office/powerpoint/2010/main" val="23149018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02_Details">
    <p:spTree>
      <p:nvGrpSpPr>
        <p:cNvPr id="1" name=""/>
        <p:cNvGrpSpPr/>
        <p:nvPr/>
      </p:nvGrpSpPr>
      <p:grpSpPr>
        <a:xfrm>
          <a:off x="0" y="0"/>
          <a:ext cx="0" cy="0"/>
          <a:chOff x="0" y="0"/>
          <a:chExt cx="0" cy="0"/>
        </a:xfrm>
      </p:grpSpPr>
      <p:sp>
        <p:nvSpPr>
          <p:cNvPr id="2" name="Title 1"/>
          <p:cNvSpPr>
            <a:spLocks noGrp="1"/>
          </p:cNvSpPr>
          <p:nvPr>
            <p:ph type="title"/>
          </p:nvPr>
        </p:nvSpPr>
        <p:spPr>
          <a:xfrm>
            <a:off x="152400" y="174625"/>
            <a:ext cx="11887200" cy="854075"/>
          </a:xfrm>
        </p:spPr>
        <p:txBody>
          <a:bodyPr/>
          <a:lstStyle/>
          <a:p>
            <a:r>
              <a:rPr lang="en-US"/>
              <a:t>Click to edit Master title style</a:t>
            </a:r>
          </a:p>
        </p:txBody>
      </p:sp>
      <p:sp>
        <p:nvSpPr>
          <p:cNvPr id="3" name="Text Placeholder 2"/>
          <p:cNvSpPr>
            <a:spLocks noGrp="1"/>
          </p:cNvSpPr>
          <p:nvPr>
            <p:ph idx="1"/>
          </p:nvPr>
        </p:nvSpPr>
        <p:spPr>
          <a:xfrm>
            <a:off x="152400" y="1028700"/>
            <a:ext cx="11887200" cy="53594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6186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02D97E4-5014-B145-BC48-17107C46A088}" type="datetimeFigureOut">
              <a:rPr lang="en-US" smtClean="0"/>
              <a:t>5/22/17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F6FCBE-23AB-F64F-B3D4-23D7992B867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02D97E4-5014-B145-BC48-17107C46A088}" type="datetimeFigureOut">
              <a:rPr lang="en-US" smtClean="0"/>
              <a:t>5/22/17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F6FCBE-23AB-F64F-B3D4-23D7992B8677}"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02D97E4-5014-B145-BC48-17107C46A088}" type="datetimeFigureOut">
              <a:rPr lang="en-US" smtClean="0"/>
              <a:t>5/22/17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F6FCBE-23AB-F64F-B3D4-23D7992B867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02D97E4-5014-B145-BC48-17107C46A088}" type="datetimeFigureOut">
              <a:rPr lang="en-US" smtClean="0"/>
              <a:t>5/22/17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F6FCBE-23AB-F64F-B3D4-23D7992B867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02D97E4-5014-B145-BC48-17107C46A088}" type="datetimeFigureOut">
              <a:rPr lang="en-US" smtClean="0"/>
              <a:t>5/22/17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F6FCBE-23AB-F64F-B3D4-23D7992B867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2D97E4-5014-B145-BC48-17107C46A088}" type="datetimeFigureOut">
              <a:rPr lang="en-US" smtClean="0"/>
              <a:t>5/22/17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F6FCBE-23AB-F64F-B3D4-23D7992B867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02D97E4-5014-B145-BC48-17107C46A088}" type="datetimeFigureOut">
              <a:rPr lang="en-US" smtClean="0"/>
              <a:t>5/22/17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F6FCBE-23AB-F64F-B3D4-23D7992B867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02D97E4-5014-B145-BC48-17107C46A088}" type="datetimeFigureOut">
              <a:rPr lang="en-US" smtClean="0"/>
              <a:t>5/22/17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F6FCBE-23AB-F64F-B3D4-23D7992B867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2D97E4-5014-B145-BC48-17107C46A088}" type="datetimeFigureOut">
              <a:rPr lang="en-US" smtClean="0"/>
              <a:t>5/22/17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F6FCBE-23AB-F64F-B3D4-23D7992B8677}" type="slidenum">
              <a:rPr lang="en-US" smtClean="0"/>
              <a:t>‹#›</a:t>
            </a:fld>
            <a:endParaRPr lang="en-US"/>
          </a:p>
        </p:txBody>
      </p:sp>
    </p:spTree>
    <p:extLst>
      <p:ext uri="{BB962C8B-B14F-4D97-AF65-F5344CB8AC3E}">
        <p14:creationId xmlns:p14="http://schemas.microsoft.com/office/powerpoint/2010/main" val="14548654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microsoft.com/office/2011/relationships/webextension" Target="../webextensions/webextension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jpeg"/><Relationship Id="rId7" Type="http://schemas.openxmlformats.org/officeDocument/2006/relationships/image" Target="../media/image21.jpeg"/><Relationship Id="rId8" Type="http://schemas.openxmlformats.org/officeDocument/2006/relationships/image" Target="../media/image22.jpe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4.tiff"/></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Restricted_Boltzmann_machine" TargetMode="External"/><Relationship Id="rId4" Type="http://schemas.openxmlformats.org/officeDocument/2006/relationships/hyperlink" Target="http://www.cs.toronto.edu/~kriz/" TargetMode="External"/><Relationship Id="rId5" Type="http://schemas.openxmlformats.org/officeDocument/2006/relationships/hyperlink" Target="http://www.cs.toronto.edu/~ilya/" TargetMode="Externa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5.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1" Type="http://schemas.openxmlformats.org/officeDocument/2006/relationships/diagramColors" Target="../diagrams/colors2.xml"/><Relationship Id="rId12" Type="http://schemas.microsoft.com/office/2007/relationships/diagramDrawing" Target="../diagrams/drawing2.xml"/><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diagramData" Target="../diagrams/data2.xml"/><Relationship Id="rId9" Type="http://schemas.openxmlformats.org/officeDocument/2006/relationships/diagramLayout" Target="../diagrams/layout2.xml"/><Relationship Id="rId10" Type="http://schemas.openxmlformats.org/officeDocument/2006/relationships/diagramQuickStyle" Target="../diagrams/quickStyle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7" Type="http://schemas.openxmlformats.org/officeDocument/2006/relationships/diagramData" Target="../diagrams/data4.xml"/><Relationship Id="rId8" Type="http://schemas.openxmlformats.org/officeDocument/2006/relationships/diagramLayout" Target="../diagrams/layout4.xml"/><Relationship Id="rId9" Type="http://schemas.openxmlformats.org/officeDocument/2006/relationships/diagramQuickStyle" Target="../diagrams/quickStyle4.xml"/><Relationship Id="rId10" Type="http://schemas.openxmlformats.org/officeDocument/2006/relationships/diagramColors" Target="../diagrams/colors4.xml"/><Relationship Id="rId11" Type="http://schemas.microsoft.com/office/2007/relationships/diagramDrawing" Target="../diagrams/drawing4.xml"/><Relationship Id="rId1" Type="http://schemas.openxmlformats.org/officeDocument/2006/relationships/slideLayout" Target="../slideLayouts/slideLayout12.xml"/><Relationship Id="rId2" Type="http://schemas.openxmlformats.org/officeDocument/2006/relationships/diagramData" Target="../diagrams/data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4.png"/><Relationship Id="rId3"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4.png"/><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7.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loud.google.com/products/"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studio.azureml.net/" TargetMode="External"/><Relationship Id="rId4" Type="http://schemas.openxmlformats.org/officeDocument/2006/relationships/image" Target="../media/image38.tiff"/><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Intelligence</a:t>
            </a:r>
            <a:endParaRPr lang="en-US" dirty="0"/>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7" name="Content Placeholder 6" title="Web Video Player"/>
              <p:cNvGraphicFramePr>
                <a:graphicFrameLocks noGrp="1"/>
              </p:cNvGraphicFramePr>
              <p:nvPr>
                <p:ph idx="1"/>
                <p:extLst>
                  <p:ext uri="{D42A27DB-BD31-4B8C-83A1-F6EECF244321}">
                    <p14:modId xmlns:p14="http://schemas.microsoft.com/office/powerpoint/2010/main" val="2094360858"/>
                  </p:ext>
                </p:extLst>
              </p:nvPr>
            </p:nvGraphicFramePr>
            <p:xfrm>
              <a:off x="0" y="0"/>
              <a:ext cx="12192000" cy="6718852"/>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7" name="Content Placeholder 6" title="Web Video Player"/>
              <p:cNvPicPr>
                <a:picLocks noGrp="1" noRot="1" noChangeAspect="1" noMove="1" noResize="1" noEditPoints="1" noAdjustHandles="1" noChangeArrowheads="1" noChangeShapeType="1"/>
              </p:cNvPicPr>
              <p:nvPr/>
            </p:nvPicPr>
            <p:blipFill>
              <a:blip r:embed="rId3"/>
              <a:stretch>
                <a:fillRect/>
              </a:stretch>
            </p:blipFill>
            <p:spPr>
              <a:xfrm>
                <a:off x="0" y="0"/>
                <a:ext cx="12192000" cy="6718852"/>
              </a:xfrm>
              <a:prstGeom prst="rect">
                <a:avLst/>
              </a:prstGeom>
            </p:spPr>
          </p:pic>
        </mc:Fallback>
      </mc:AlternateContent>
    </p:spTree>
    <p:extLst>
      <p:ext uri="{BB962C8B-B14F-4D97-AF65-F5344CB8AC3E}">
        <p14:creationId xmlns:p14="http://schemas.microsoft.com/office/powerpoint/2010/main" val="6105998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Intelligence</a:t>
            </a:r>
            <a:endParaRPr lang="en-US" dirty="0"/>
          </a:p>
        </p:txBody>
      </p:sp>
      <p:sp>
        <p:nvSpPr>
          <p:cNvPr id="3" name="Content Placeholder 2"/>
          <p:cNvSpPr>
            <a:spLocks noGrp="1"/>
          </p:cNvSpPr>
          <p:nvPr>
            <p:ph idx="1"/>
          </p:nvPr>
        </p:nvSpPr>
        <p:spPr/>
        <p:txBody>
          <a:bodyPr/>
          <a:lstStyle/>
          <a:p>
            <a:r>
              <a:rPr lang="en-US" dirty="0" smtClean="0"/>
              <a:t>Artificial Intelligence is the ability for machines to learn and understand  Data, Events, Sensory Inputs without explicitly computing/programming</a:t>
            </a:r>
            <a:r>
              <a:rPr lang="en-US" dirty="0" smtClean="0"/>
              <a:t>. It is intelligence where machines mimics or excels human capacity to interact with the environment in an independent way without explicit instructions.</a:t>
            </a:r>
            <a:endParaRPr lang="en-US" dirty="0" smtClean="0"/>
          </a:p>
          <a:p>
            <a:endParaRPr lang="en-US" dirty="0" smtClean="0"/>
          </a:p>
          <a:p>
            <a:r>
              <a:rPr lang="en-US" dirty="0" smtClean="0"/>
              <a:t>A general learning paradigm to mimic human’s ability, inspired by Animal/Human Brain</a:t>
            </a:r>
          </a:p>
        </p:txBody>
      </p:sp>
    </p:spTree>
    <p:extLst>
      <p:ext uri="{BB962C8B-B14F-4D97-AF65-F5344CB8AC3E}">
        <p14:creationId xmlns:p14="http://schemas.microsoft.com/office/powerpoint/2010/main" val="10450113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 &gt; Deep Learning</a:t>
            </a:r>
            <a:endParaRPr lang="en-US" dirty="0"/>
          </a:p>
        </p:txBody>
      </p:sp>
      <p:sp>
        <p:nvSpPr>
          <p:cNvPr id="3" name="Content Placeholder 2"/>
          <p:cNvSpPr>
            <a:spLocks noGrp="1"/>
          </p:cNvSpPr>
          <p:nvPr>
            <p:ph idx="1"/>
          </p:nvPr>
        </p:nvSpPr>
        <p:spPr/>
        <p:txBody>
          <a:bodyPr/>
          <a:lstStyle/>
          <a:p>
            <a:r>
              <a:rPr lang="en-US" dirty="0" smtClean="0"/>
              <a:t>Artificial Intelligence is the general term used to define Intelligent Systems</a:t>
            </a:r>
          </a:p>
          <a:p>
            <a:endParaRPr lang="en-US" dirty="0"/>
          </a:p>
          <a:p>
            <a:r>
              <a:rPr lang="en-US" b="1" dirty="0" smtClean="0"/>
              <a:t>Deep Learning </a:t>
            </a:r>
            <a:r>
              <a:rPr lang="en-US" dirty="0" smtClean="0"/>
              <a:t>is a set of </a:t>
            </a:r>
            <a:r>
              <a:rPr lang="en-US" b="1" dirty="0" smtClean="0"/>
              <a:t>Algorithms </a:t>
            </a:r>
            <a:r>
              <a:rPr lang="en-US" dirty="0" smtClean="0"/>
              <a:t>that make </a:t>
            </a:r>
            <a:r>
              <a:rPr lang="en-US" dirty="0" smtClean="0"/>
              <a:t>Artificial Intelligent Systems</a:t>
            </a:r>
            <a:endParaRPr lang="en-US" dirty="0"/>
          </a:p>
        </p:txBody>
      </p:sp>
    </p:spTree>
    <p:extLst>
      <p:ext uri="{BB962C8B-B14F-4D97-AF65-F5344CB8AC3E}">
        <p14:creationId xmlns:p14="http://schemas.microsoft.com/office/powerpoint/2010/main" val="16792687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Learning</a:t>
            </a:r>
            <a:endParaRPr lang="en-US" dirty="0"/>
          </a:p>
        </p:txBody>
      </p:sp>
      <p:sp>
        <p:nvSpPr>
          <p:cNvPr id="3" name="Content Placeholder 2"/>
          <p:cNvSpPr>
            <a:spLocks noGrp="1"/>
          </p:cNvSpPr>
          <p:nvPr>
            <p:ph idx="1"/>
          </p:nvPr>
        </p:nvSpPr>
        <p:spPr/>
        <p:txBody>
          <a:bodyPr/>
          <a:lstStyle/>
          <a:p>
            <a:r>
              <a:rPr lang="en-US" dirty="0" smtClean="0"/>
              <a:t>It a deeply stacked layer of </a:t>
            </a:r>
            <a:r>
              <a:rPr lang="en-US" dirty="0" err="1" smtClean="0"/>
              <a:t>Nueral</a:t>
            </a:r>
            <a:r>
              <a:rPr lang="en-US" dirty="0" smtClean="0"/>
              <a:t> </a:t>
            </a:r>
            <a:r>
              <a:rPr lang="en-US" dirty="0" err="1" smtClean="0"/>
              <a:t>Netwoks</a:t>
            </a:r>
            <a:endParaRPr lang="en-US" dirty="0" smtClean="0"/>
          </a:p>
          <a:p>
            <a:endParaRPr lang="en-US" dirty="0" smtClean="0"/>
          </a:p>
          <a:p>
            <a:r>
              <a:rPr lang="en-US" dirty="0" smtClean="0"/>
              <a:t>Neural Networks are Biologically inspired.</a:t>
            </a:r>
            <a:endParaRPr lang="en-US" dirty="0"/>
          </a:p>
        </p:txBody>
      </p:sp>
    </p:spTree>
    <p:extLst>
      <p:ext uri="{BB962C8B-B14F-4D97-AF65-F5344CB8AC3E}">
        <p14:creationId xmlns:p14="http://schemas.microsoft.com/office/powerpoint/2010/main" val="1224294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a:stretch/>
        </p:blipFill>
        <p:spPr>
          <a:xfrm>
            <a:off x="6711950" y="2237792"/>
            <a:ext cx="4042410" cy="2304173"/>
          </a:xfrm>
          <a:prstGeom prst="rect">
            <a:avLst/>
          </a:prstGeom>
        </p:spPr>
      </p:pic>
      <p:pic>
        <p:nvPicPr>
          <p:cNvPr id="6" name="Picture 5"/>
          <p:cNvPicPr>
            <a:picLocks noChangeAspect="1"/>
          </p:cNvPicPr>
          <p:nvPr/>
        </p:nvPicPr>
        <p:blipFill rotWithShape="1">
          <a:blip r:embed="rId4"/>
          <a:srcRect/>
          <a:stretch/>
        </p:blipFill>
        <p:spPr>
          <a:xfrm>
            <a:off x="1276351" y="2350564"/>
            <a:ext cx="4042409" cy="1728129"/>
          </a:xfrm>
          <a:prstGeom prst="rect">
            <a:avLst/>
          </a:prstGeom>
        </p:spPr>
      </p:pic>
      <p:sp>
        <p:nvSpPr>
          <p:cNvPr id="2" name="Title 1"/>
          <p:cNvSpPr>
            <a:spLocks noGrp="1"/>
          </p:cNvSpPr>
          <p:nvPr>
            <p:ph type="title"/>
          </p:nvPr>
        </p:nvSpPr>
        <p:spPr>
          <a:xfrm>
            <a:off x="821516" y="640263"/>
            <a:ext cx="6204984" cy="1344975"/>
          </a:xfrm>
        </p:spPr>
        <p:txBody>
          <a:bodyPr>
            <a:normAutofit/>
          </a:bodyPr>
          <a:lstStyle/>
          <a:p>
            <a:r>
              <a:rPr lang="en-US" sz="4000"/>
              <a:t>Deep Learning</a:t>
            </a:r>
          </a:p>
        </p:txBody>
      </p:sp>
    </p:spTree>
    <p:extLst>
      <p:ext uri="{BB962C8B-B14F-4D97-AF65-F5344CB8AC3E}">
        <p14:creationId xmlns:p14="http://schemas.microsoft.com/office/powerpoint/2010/main" val="33218948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Mark I Perceptron</a:t>
            </a:r>
          </a:p>
        </p:txBody>
      </p:sp>
      <p:pic>
        <p:nvPicPr>
          <p:cNvPr id="4" name="Picture 3"/>
          <p:cNvPicPr>
            <a:picLocks noChangeAspect="1"/>
          </p:cNvPicPr>
          <p:nvPr/>
        </p:nvPicPr>
        <p:blipFill>
          <a:blip r:embed="rId2"/>
          <a:stretch>
            <a:fillRect/>
          </a:stretch>
        </p:blipFill>
        <p:spPr>
          <a:xfrm>
            <a:off x="2801178" y="1690688"/>
            <a:ext cx="5715000" cy="4838700"/>
          </a:xfrm>
          <a:prstGeom prst="rect">
            <a:avLst/>
          </a:prstGeom>
        </p:spPr>
      </p:pic>
    </p:spTree>
    <p:extLst>
      <p:ext uri="{BB962C8B-B14F-4D97-AF65-F5344CB8AC3E}">
        <p14:creationId xmlns:p14="http://schemas.microsoft.com/office/powerpoint/2010/main" val="15844465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Brain Inspired </a:t>
            </a:r>
            <a:r>
              <a:rPr lang="mr-IN" dirty="0" smtClean="0"/>
              <a:t>–</a:t>
            </a:r>
            <a:r>
              <a:rPr lang="en-US" dirty="0" smtClean="0"/>
              <a:t> Intelligent Machines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36647"/>
            <a:ext cx="10515600" cy="4329294"/>
          </a:xfrm>
        </p:spPr>
      </p:pic>
    </p:spTree>
    <p:extLst>
      <p:ext uri="{BB962C8B-B14F-4D97-AF65-F5344CB8AC3E}">
        <p14:creationId xmlns:p14="http://schemas.microsoft.com/office/powerpoint/2010/main" val="10497142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“one learning algorithm” hypothesis</a:t>
            </a:r>
            <a:endParaRPr lang="en-US" dirty="0"/>
          </a:p>
        </p:txBody>
      </p:sp>
      <p:sp>
        <p:nvSpPr>
          <p:cNvPr id="15" name="TextBox 14"/>
          <p:cNvSpPr txBox="1"/>
          <p:nvPr/>
        </p:nvSpPr>
        <p:spPr>
          <a:xfrm>
            <a:off x="7715338" y="6184245"/>
            <a:ext cx="1210588" cy="253916"/>
          </a:xfrm>
          <a:prstGeom prst="rect">
            <a:avLst/>
          </a:prstGeom>
          <a:noFill/>
        </p:spPr>
        <p:txBody>
          <a:bodyPr wrap="none" rtlCol="0">
            <a:spAutoFit/>
          </a:bodyPr>
          <a:lstStyle/>
          <a:p>
            <a:pPr algn="r">
              <a:spcBef>
                <a:spcPct val="0"/>
              </a:spcBef>
            </a:pPr>
            <a:r>
              <a:rPr lang="en-US" sz="1050" dirty="0">
                <a:solidFill>
                  <a:srgbClr val="53D8FF"/>
                </a:solidFill>
                <a:latin typeface="Arial" pitchFamily="34" charset="0"/>
              </a:rPr>
              <a:t>[Roe et al., 1992]</a:t>
            </a:r>
          </a:p>
        </p:txBody>
      </p:sp>
      <p:pic>
        <p:nvPicPr>
          <p:cNvPr id="27" name="Picture 1" descr="C:\Users\ang\Desktop\Brodmann_41_42.png"/>
          <p:cNvPicPr>
            <a:picLocks noChangeAspect="1" noChangeArrowheads="1"/>
          </p:cNvPicPr>
          <p:nvPr/>
        </p:nvPicPr>
        <p:blipFill>
          <a:blip r:embed="rId2" cstate="print"/>
          <a:srcRect/>
          <a:stretch>
            <a:fillRect/>
          </a:stretch>
        </p:blipFill>
        <p:spPr bwMode="auto">
          <a:xfrm>
            <a:off x="5452509" y="1846973"/>
            <a:ext cx="3336132" cy="2297884"/>
          </a:xfrm>
          <a:prstGeom prst="rect">
            <a:avLst/>
          </a:prstGeom>
          <a:noFill/>
        </p:spPr>
      </p:pic>
      <p:sp>
        <p:nvSpPr>
          <p:cNvPr id="28" name="TextBox 27"/>
          <p:cNvSpPr txBox="1"/>
          <p:nvPr/>
        </p:nvSpPr>
        <p:spPr>
          <a:xfrm>
            <a:off x="5690865" y="4455160"/>
            <a:ext cx="3757022" cy="646331"/>
          </a:xfrm>
          <a:prstGeom prst="rect">
            <a:avLst/>
          </a:prstGeom>
          <a:noFill/>
        </p:spPr>
        <p:txBody>
          <a:bodyPr wrap="square" rtlCol="0">
            <a:spAutoFit/>
          </a:bodyPr>
          <a:lstStyle/>
          <a:p>
            <a:pPr algn="l">
              <a:spcBef>
                <a:spcPct val="0"/>
              </a:spcBef>
            </a:pPr>
            <a:r>
              <a:rPr lang="en-US" dirty="0">
                <a:solidFill>
                  <a:srgbClr val="FFFFFF"/>
                </a:solidFill>
                <a:latin typeface="Arial" charset="0"/>
              </a:rPr>
              <a:t>Auditory cortex learns to see</a:t>
            </a:r>
          </a:p>
          <a:p>
            <a:pPr algn="l">
              <a:spcBef>
                <a:spcPct val="0"/>
              </a:spcBef>
            </a:pPr>
            <a:endParaRPr lang="en-US" dirty="0">
              <a:solidFill>
                <a:srgbClr val="FFFFFF"/>
              </a:solidFill>
              <a:latin typeface="Arial" charset="0"/>
            </a:endParaRPr>
          </a:p>
        </p:txBody>
      </p:sp>
      <p:sp>
        <p:nvSpPr>
          <p:cNvPr id="29" name="TextBox 28"/>
          <p:cNvSpPr txBox="1"/>
          <p:nvPr/>
        </p:nvSpPr>
        <p:spPr>
          <a:xfrm>
            <a:off x="6528022" y="3642250"/>
            <a:ext cx="2086902" cy="308637"/>
          </a:xfrm>
          <a:prstGeom prst="rect">
            <a:avLst/>
          </a:prstGeom>
          <a:solidFill>
            <a:srgbClr val="53D8FF"/>
          </a:solidFill>
          <a:ln w="38100" cap="flat" cmpd="sng" algn="ctr">
            <a:solidFill>
              <a:srgbClr val="FFFFFF"/>
            </a:solidFill>
            <a:prstDash val="solid"/>
          </a:ln>
          <a:effectLst>
            <a:outerShdw blurRad="63500" sx="102000" sy="102000" algn="ctr" rotWithShape="0">
              <a:prstClr val="black">
                <a:alpha val="40000"/>
              </a:prstClr>
            </a:outerShdw>
          </a:effectLst>
        </p:spPr>
        <p:txBody>
          <a:bodyPr rtlCol="0" anchor="ctr" anchorCtr="1"/>
          <a:lstStyle/>
          <a:p>
            <a:pPr algn="ctr" fontAlgn="base">
              <a:lnSpc>
                <a:spcPct val="90000"/>
              </a:lnSpc>
              <a:spcBef>
                <a:spcPct val="0"/>
              </a:spcBef>
              <a:spcAft>
                <a:spcPct val="0"/>
              </a:spcAft>
              <a:defRPr/>
            </a:pPr>
            <a:r>
              <a:rPr lang="en-US" kern="0" dirty="0">
                <a:solidFill>
                  <a:srgbClr val="000000"/>
                </a:solidFill>
                <a:latin typeface="Arial"/>
                <a:cs typeface="Arial"/>
              </a:rPr>
              <a:t>Auditory Cortex</a:t>
            </a:r>
          </a:p>
        </p:txBody>
      </p:sp>
      <p:cxnSp>
        <p:nvCxnSpPr>
          <p:cNvPr id="30" name="Straight Arrow Connector 29"/>
          <p:cNvCxnSpPr/>
          <p:nvPr/>
        </p:nvCxnSpPr>
        <p:spPr bwMode="auto">
          <a:xfrm flipV="1">
            <a:off x="4618074" y="3295672"/>
            <a:ext cx="2637144" cy="393826"/>
          </a:xfrm>
          <a:prstGeom prst="straightConnector1">
            <a:avLst/>
          </a:prstGeom>
          <a:noFill/>
          <a:ln w="57150" cap="flat" cmpd="sng" algn="ctr">
            <a:solidFill>
              <a:srgbClr val="53D8FF"/>
            </a:solidFill>
            <a:prstDash val="solid"/>
            <a:round/>
            <a:headEnd type="none" w="med" len="med"/>
            <a:tailEnd type="arrow"/>
          </a:ln>
          <a:effectLst/>
        </p:spPr>
      </p:cxnSp>
      <p:grpSp>
        <p:nvGrpSpPr>
          <p:cNvPr id="31" name="Group 46"/>
          <p:cNvGrpSpPr>
            <a:grpSpLocks/>
          </p:cNvGrpSpPr>
          <p:nvPr/>
        </p:nvGrpSpPr>
        <p:grpSpPr bwMode="auto">
          <a:xfrm>
            <a:off x="5997763" y="3347985"/>
            <a:ext cx="276222" cy="276222"/>
            <a:chOff x="0" y="2153"/>
            <a:chExt cx="571" cy="574"/>
          </a:xfrm>
        </p:grpSpPr>
        <p:sp>
          <p:nvSpPr>
            <p:cNvPr id="32" name="Line 47"/>
            <p:cNvSpPr>
              <a:spLocks noChangeShapeType="1"/>
            </p:cNvSpPr>
            <p:nvPr/>
          </p:nvSpPr>
          <p:spPr bwMode="auto">
            <a:xfrm>
              <a:off x="0" y="2153"/>
              <a:ext cx="571" cy="574"/>
            </a:xfrm>
            <a:prstGeom prst="line">
              <a:avLst/>
            </a:prstGeom>
            <a:noFill/>
            <a:ln w="76200">
              <a:solidFill>
                <a:srgbClr val="FF0000"/>
              </a:solidFill>
              <a:round/>
              <a:headEnd/>
              <a:tailEnd/>
            </a:ln>
            <a:effectLst/>
          </p:spPr>
          <p:txBody>
            <a:bodyPr/>
            <a:lstStyle/>
            <a:p>
              <a:pPr algn="l">
                <a:spcBef>
                  <a:spcPct val="0"/>
                </a:spcBef>
              </a:pPr>
              <a:endParaRPr lang="en-US">
                <a:solidFill>
                  <a:srgbClr val="FFFFFF"/>
                </a:solidFill>
                <a:latin typeface="Arial" charset="0"/>
              </a:endParaRPr>
            </a:p>
          </p:txBody>
        </p:sp>
        <p:sp>
          <p:nvSpPr>
            <p:cNvPr id="33" name="Line 48"/>
            <p:cNvSpPr>
              <a:spLocks noChangeShapeType="1"/>
            </p:cNvSpPr>
            <p:nvPr/>
          </p:nvSpPr>
          <p:spPr bwMode="auto">
            <a:xfrm flipV="1">
              <a:off x="0" y="2153"/>
              <a:ext cx="571" cy="574"/>
            </a:xfrm>
            <a:prstGeom prst="line">
              <a:avLst/>
            </a:prstGeom>
            <a:noFill/>
            <a:ln w="76200">
              <a:solidFill>
                <a:srgbClr val="FF0000"/>
              </a:solidFill>
              <a:round/>
              <a:headEnd/>
              <a:tailEnd/>
            </a:ln>
            <a:effectLst/>
          </p:spPr>
          <p:txBody>
            <a:bodyPr/>
            <a:lstStyle/>
            <a:p>
              <a:pPr algn="l">
                <a:spcBef>
                  <a:spcPct val="0"/>
                </a:spcBef>
              </a:pPr>
              <a:endParaRPr lang="en-US">
                <a:solidFill>
                  <a:srgbClr val="FFFFFF"/>
                </a:solidFill>
                <a:latin typeface="Arial" charset="0"/>
              </a:endParaRPr>
            </a:p>
          </p:txBody>
        </p:sp>
      </p:grpSp>
      <p:grpSp>
        <p:nvGrpSpPr>
          <p:cNvPr id="34" name="Group 33"/>
          <p:cNvGrpSpPr/>
          <p:nvPr/>
        </p:nvGrpSpPr>
        <p:grpSpPr>
          <a:xfrm>
            <a:off x="2959396" y="1908535"/>
            <a:ext cx="4295823" cy="1208596"/>
            <a:chOff x="1435395" y="1908535"/>
            <a:chExt cx="4295823" cy="1208596"/>
          </a:xfrm>
        </p:grpSpPr>
        <p:cxnSp>
          <p:nvCxnSpPr>
            <p:cNvPr id="35" name="Straight Arrow Connector 34"/>
            <p:cNvCxnSpPr/>
            <p:nvPr/>
          </p:nvCxnSpPr>
          <p:spPr bwMode="auto">
            <a:xfrm>
              <a:off x="3424238" y="2574925"/>
              <a:ext cx="2306980" cy="542206"/>
            </a:xfrm>
            <a:prstGeom prst="straightConnector1">
              <a:avLst/>
            </a:prstGeom>
            <a:noFill/>
            <a:ln w="57150" cap="flat" cmpd="sng" algn="ctr">
              <a:solidFill>
                <a:srgbClr val="C52B87"/>
              </a:solidFill>
              <a:prstDash val="solid"/>
              <a:round/>
              <a:headEnd type="none" w="med" len="med"/>
              <a:tailEnd type="arrow"/>
            </a:ln>
            <a:effectLst/>
          </p:spPr>
        </p:cxnSp>
        <p:pic>
          <p:nvPicPr>
            <p:cNvPr id="36" name="Picture 35" descr="Eye.png"/>
            <p:cNvPicPr>
              <a:picLocks noChangeAspect="1"/>
            </p:cNvPicPr>
            <p:nvPr/>
          </p:nvPicPr>
          <p:blipFill>
            <a:blip r:embed="rId3" cstate="print"/>
            <a:stretch>
              <a:fillRect/>
            </a:stretch>
          </p:blipFill>
          <p:spPr>
            <a:xfrm>
              <a:off x="1435395" y="1908535"/>
              <a:ext cx="1980812" cy="985756"/>
            </a:xfrm>
            <a:prstGeom prst="rect">
              <a:avLst/>
            </a:prstGeom>
          </p:spPr>
        </p:pic>
      </p:grpSp>
      <p:pic>
        <p:nvPicPr>
          <p:cNvPr id="37" name="Picture 36" descr="Ear.png"/>
          <p:cNvPicPr>
            <a:picLocks noChangeAspect="1"/>
          </p:cNvPicPr>
          <p:nvPr/>
        </p:nvPicPr>
        <p:blipFill>
          <a:blip r:embed="rId4" cstate="print"/>
          <a:stretch>
            <a:fillRect/>
          </a:stretch>
        </p:blipFill>
        <p:spPr>
          <a:xfrm>
            <a:off x="3510086" y="3244519"/>
            <a:ext cx="963108" cy="1576388"/>
          </a:xfrm>
          <a:prstGeom prst="rect">
            <a:avLst/>
          </a:prstGeom>
        </p:spPr>
      </p:pic>
    </p:spTree>
    <p:extLst>
      <p:ext uri="{BB962C8B-B14F-4D97-AF65-F5344CB8AC3E}">
        <p14:creationId xmlns:p14="http://schemas.microsoft.com/office/powerpoint/2010/main" val="8291419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“one learning algorithm” hypothesis</a:t>
            </a:r>
            <a:endParaRPr lang="en-US" dirty="0"/>
          </a:p>
        </p:txBody>
      </p:sp>
      <p:sp>
        <p:nvSpPr>
          <p:cNvPr id="15" name="TextBox 14"/>
          <p:cNvSpPr txBox="1"/>
          <p:nvPr/>
        </p:nvSpPr>
        <p:spPr>
          <a:xfrm>
            <a:off x="7492520" y="6184245"/>
            <a:ext cx="1433406" cy="253916"/>
          </a:xfrm>
          <a:prstGeom prst="rect">
            <a:avLst/>
          </a:prstGeom>
          <a:noFill/>
        </p:spPr>
        <p:txBody>
          <a:bodyPr wrap="none" rtlCol="0">
            <a:spAutoFit/>
          </a:bodyPr>
          <a:lstStyle/>
          <a:p>
            <a:pPr algn="r">
              <a:spcBef>
                <a:spcPct val="0"/>
              </a:spcBef>
            </a:pPr>
            <a:r>
              <a:rPr lang="en-US" sz="1050" dirty="0">
                <a:solidFill>
                  <a:srgbClr val="53D8FF"/>
                </a:solidFill>
                <a:latin typeface="Arial" pitchFamily="34" charset="0"/>
              </a:rPr>
              <a:t>[</a:t>
            </a:r>
            <a:r>
              <a:rPr lang="en-US" sz="1050" dirty="0" err="1">
                <a:solidFill>
                  <a:srgbClr val="53D8FF"/>
                </a:solidFill>
                <a:latin typeface="Arial" pitchFamily="34" charset="0"/>
              </a:rPr>
              <a:t>Metin</a:t>
            </a:r>
            <a:r>
              <a:rPr lang="en-US" sz="1050" dirty="0">
                <a:solidFill>
                  <a:srgbClr val="53D8FF"/>
                </a:solidFill>
                <a:latin typeface="Arial" pitchFamily="34" charset="0"/>
              </a:rPr>
              <a:t> &amp; Frost, 1989]</a:t>
            </a:r>
          </a:p>
        </p:txBody>
      </p:sp>
      <p:pic>
        <p:nvPicPr>
          <p:cNvPr id="49" name="Picture 2" descr="http://pubpages.unh.edu/~cjy67/Images/hand.png"/>
          <p:cNvPicPr>
            <a:picLocks noChangeAspect="1" noChangeArrowheads="1"/>
          </p:cNvPicPr>
          <p:nvPr/>
        </p:nvPicPr>
        <p:blipFill>
          <a:blip r:embed="rId2" cstate="print"/>
          <a:stretch>
            <a:fillRect/>
          </a:stretch>
        </p:blipFill>
        <p:spPr bwMode="auto">
          <a:xfrm>
            <a:off x="3342168" y="3243049"/>
            <a:ext cx="1424763" cy="145768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http://upload.wikimedia.org/wikipedia/commons/6/66/Postcentral_gyr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45378" y="1850064"/>
            <a:ext cx="3340660" cy="2294387"/>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Straight Arrow Connector 50"/>
          <p:cNvCxnSpPr/>
          <p:nvPr/>
        </p:nvCxnSpPr>
        <p:spPr bwMode="auto">
          <a:xfrm flipV="1">
            <a:off x="4618074" y="2691442"/>
            <a:ext cx="2497634" cy="998056"/>
          </a:xfrm>
          <a:prstGeom prst="straightConnector1">
            <a:avLst/>
          </a:prstGeom>
          <a:noFill/>
          <a:ln w="57150" cap="flat" cmpd="sng" algn="ctr">
            <a:solidFill>
              <a:srgbClr val="53D8FF"/>
            </a:solidFill>
            <a:prstDash val="solid"/>
            <a:round/>
            <a:headEnd type="none" w="med" len="med"/>
            <a:tailEnd type="arrow"/>
          </a:ln>
          <a:effectLst/>
        </p:spPr>
      </p:cxnSp>
      <p:sp>
        <p:nvSpPr>
          <p:cNvPr id="52" name="TextBox 51"/>
          <p:cNvSpPr txBox="1"/>
          <p:nvPr/>
        </p:nvSpPr>
        <p:spPr>
          <a:xfrm>
            <a:off x="5201747" y="4455160"/>
            <a:ext cx="4317944" cy="646331"/>
          </a:xfrm>
          <a:prstGeom prst="rect">
            <a:avLst/>
          </a:prstGeom>
          <a:noFill/>
        </p:spPr>
        <p:txBody>
          <a:bodyPr wrap="square" rtlCol="0">
            <a:spAutoFit/>
          </a:bodyPr>
          <a:lstStyle/>
          <a:p>
            <a:pPr>
              <a:spcBef>
                <a:spcPct val="0"/>
              </a:spcBef>
            </a:pPr>
            <a:r>
              <a:rPr lang="en-US" dirty="0">
                <a:solidFill>
                  <a:srgbClr val="FFFFFF"/>
                </a:solidFill>
                <a:latin typeface="Arial" charset="0"/>
              </a:rPr>
              <a:t>Somatosensory cortex learns to see</a:t>
            </a:r>
          </a:p>
          <a:p>
            <a:pPr algn="l">
              <a:spcBef>
                <a:spcPct val="0"/>
              </a:spcBef>
            </a:pPr>
            <a:endParaRPr lang="en-US" dirty="0">
              <a:solidFill>
                <a:srgbClr val="FFFFFF"/>
              </a:solidFill>
              <a:latin typeface="Arial" charset="0"/>
            </a:endParaRPr>
          </a:p>
        </p:txBody>
      </p:sp>
      <p:grpSp>
        <p:nvGrpSpPr>
          <p:cNvPr id="53" name="Group 46"/>
          <p:cNvGrpSpPr>
            <a:grpSpLocks/>
          </p:cNvGrpSpPr>
          <p:nvPr/>
        </p:nvGrpSpPr>
        <p:grpSpPr bwMode="auto">
          <a:xfrm>
            <a:off x="5721541" y="3052359"/>
            <a:ext cx="276222" cy="276222"/>
            <a:chOff x="0" y="2153"/>
            <a:chExt cx="571" cy="574"/>
          </a:xfrm>
        </p:grpSpPr>
        <p:sp>
          <p:nvSpPr>
            <p:cNvPr id="54" name="Line 47"/>
            <p:cNvSpPr>
              <a:spLocks noChangeShapeType="1"/>
            </p:cNvSpPr>
            <p:nvPr/>
          </p:nvSpPr>
          <p:spPr bwMode="auto">
            <a:xfrm>
              <a:off x="0" y="2153"/>
              <a:ext cx="571" cy="574"/>
            </a:xfrm>
            <a:prstGeom prst="line">
              <a:avLst/>
            </a:prstGeom>
            <a:noFill/>
            <a:ln w="76200">
              <a:solidFill>
                <a:srgbClr val="FF0000"/>
              </a:solidFill>
              <a:round/>
              <a:headEnd/>
              <a:tailEnd/>
            </a:ln>
            <a:effectLst/>
          </p:spPr>
          <p:txBody>
            <a:bodyPr/>
            <a:lstStyle/>
            <a:p>
              <a:pPr algn="l">
                <a:spcBef>
                  <a:spcPct val="0"/>
                </a:spcBef>
              </a:pPr>
              <a:endParaRPr lang="en-US">
                <a:solidFill>
                  <a:srgbClr val="FFFFFF"/>
                </a:solidFill>
                <a:latin typeface="Arial" charset="0"/>
              </a:endParaRPr>
            </a:p>
          </p:txBody>
        </p:sp>
        <p:sp>
          <p:nvSpPr>
            <p:cNvPr id="55" name="Line 48"/>
            <p:cNvSpPr>
              <a:spLocks noChangeShapeType="1"/>
            </p:cNvSpPr>
            <p:nvPr/>
          </p:nvSpPr>
          <p:spPr bwMode="auto">
            <a:xfrm flipV="1">
              <a:off x="0" y="2153"/>
              <a:ext cx="571" cy="574"/>
            </a:xfrm>
            <a:prstGeom prst="line">
              <a:avLst/>
            </a:prstGeom>
            <a:noFill/>
            <a:ln w="76200">
              <a:solidFill>
                <a:srgbClr val="FF0000"/>
              </a:solidFill>
              <a:round/>
              <a:headEnd/>
              <a:tailEnd/>
            </a:ln>
            <a:effectLst/>
          </p:spPr>
          <p:txBody>
            <a:bodyPr/>
            <a:lstStyle/>
            <a:p>
              <a:pPr algn="l">
                <a:spcBef>
                  <a:spcPct val="0"/>
                </a:spcBef>
              </a:pPr>
              <a:endParaRPr lang="en-US">
                <a:solidFill>
                  <a:srgbClr val="FFFFFF"/>
                </a:solidFill>
                <a:latin typeface="Arial" charset="0"/>
              </a:endParaRPr>
            </a:p>
          </p:txBody>
        </p:sp>
      </p:grpSp>
      <p:grpSp>
        <p:nvGrpSpPr>
          <p:cNvPr id="56" name="Group 24"/>
          <p:cNvGrpSpPr/>
          <p:nvPr/>
        </p:nvGrpSpPr>
        <p:grpSpPr>
          <a:xfrm>
            <a:off x="2959396" y="1908535"/>
            <a:ext cx="4156313" cy="985756"/>
            <a:chOff x="1435395" y="1908535"/>
            <a:chExt cx="4156313" cy="985756"/>
          </a:xfrm>
        </p:grpSpPr>
        <p:cxnSp>
          <p:nvCxnSpPr>
            <p:cNvPr id="57" name="Straight Arrow Connector 56"/>
            <p:cNvCxnSpPr/>
            <p:nvPr/>
          </p:nvCxnSpPr>
          <p:spPr bwMode="auto">
            <a:xfrm>
              <a:off x="3424238" y="2574925"/>
              <a:ext cx="2167470" cy="116517"/>
            </a:xfrm>
            <a:prstGeom prst="straightConnector1">
              <a:avLst/>
            </a:prstGeom>
            <a:noFill/>
            <a:ln w="57150" cap="flat" cmpd="sng" algn="ctr">
              <a:solidFill>
                <a:srgbClr val="C52B87"/>
              </a:solidFill>
              <a:prstDash val="solid"/>
              <a:round/>
              <a:headEnd type="none" w="med" len="med"/>
              <a:tailEnd type="arrow"/>
            </a:ln>
            <a:effectLst/>
          </p:spPr>
        </p:cxnSp>
        <p:pic>
          <p:nvPicPr>
            <p:cNvPr id="58" name="Picture 57" descr="Eye.png"/>
            <p:cNvPicPr>
              <a:picLocks noChangeAspect="1"/>
            </p:cNvPicPr>
            <p:nvPr/>
          </p:nvPicPr>
          <p:blipFill>
            <a:blip r:embed="rId4" cstate="print"/>
            <a:stretch>
              <a:fillRect/>
            </a:stretch>
          </p:blipFill>
          <p:spPr>
            <a:xfrm>
              <a:off x="1435395" y="1908535"/>
              <a:ext cx="1980812" cy="985756"/>
            </a:xfrm>
            <a:prstGeom prst="rect">
              <a:avLst/>
            </a:prstGeom>
          </p:spPr>
        </p:pic>
      </p:grpSp>
      <p:sp>
        <p:nvSpPr>
          <p:cNvPr id="59" name="TextBox 58"/>
          <p:cNvSpPr txBox="1"/>
          <p:nvPr/>
        </p:nvSpPr>
        <p:spPr>
          <a:xfrm>
            <a:off x="6528022" y="3088731"/>
            <a:ext cx="2561344" cy="308637"/>
          </a:xfrm>
          <a:prstGeom prst="rect">
            <a:avLst/>
          </a:prstGeom>
          <a:solidFill>
            <a:srgbClr val="53D8FF"/>
          </a:solidFill>
          <a:ln w="38100" cap="flat" cmpd="sng" algn="ctr">
            <a:solidFill>
              <a:srgbClr val="FFFFFF"/>
            </a:solidFill>
            <a:prstDash val="solid"/>
          </a:ln>
          <a:effectLst>
            <a:outerShdw blurRad="63500" sx="102000" sy="102000" algn="ctr" rotWithShape="0">
              <a:prstClr val="black">
                <a:alpha val="40000"/>
              </a:prstClr>
            </a:outerShdw>
          </a:effectLst>
        </p:spPr>
        <p:txBody>
          <a:bodyPr rtlCol="0" anchor="ctr" anchorCtr="1"/>
          <a:lstStyle/>
          <a:p>
            <a:pPr algn="ctr" fontAlgn="base">
              <a:lnSpc>
                <a:spcPct val="90000"/>
              </a:lnSpc>
              <a:spcBef>
                <a:spcPct val="0"/>
              </a:spcBef>
              <a:spcAft>
                <a:spcPct val="0"/>
              </a:spcAft>
              <a:defRPr/>
            </a:pPr>
            <a:r>
              <a:rPr lang="en-US" kern="0" dirty="0">
                <a:solidFill>
                  <a:srgbClr val="000000"/>
                </a:solidFill>
                <a:latin typeface="Arial"/>
                <a:cs typeface="Arial"/>
              </a:rPr>
              <a:t>Somatosensory Cortex</a:t>
            </a:r>
          </a:p>
        </p:txBody>
      </p:sp>
    </p:spTree>
    <p:extLst>
      <p:ext uri="{BB962C8B-B14F-4D97-AF65-F5344CB8AC3E}">
        <p14:creationId xmlns:p14="http://schemas.microsoft.com/office/powerpoint/2010/main" val="3673178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Sensor representations in the brain</a:t>
            </a:r>
            <a:endParaRPr lang="en-US" dirty="0"/>
          </a:p>
        </p:txBody>
      </p:sp>
      <p:sp>
        <p:nvSpPr>
          <p:cNvPr id="7" name="TextBox 6"/>
          <p:cNvSpPr txBox="1"/>
          <p:nvPr/>
        </p:nvSpPr>
        <p:spPr>
          <a:xfrm>
            <a:off x="4748655" y="6570047"/>
            <a:ext cx="5702971" cy="276999"/>
          </a:xfrm>
          <a:prstGeom prst="rect">
            <a:avLst/>
          </a:prstGeom>
          <a:solidFill>
            <a:schemeClr val="tx1"/>
          </a:solidFill>
        </p:spPr>
        <p:txBody>
          <a:bodyPr wrap="none" rtlCol="0">
            <a:spAutoFit/>
          </a:bodyPr>
          <a:lstStyle/>
          <a:p>
            <a:pPr algn="l">
              <a:spcBef>
                <a:spcPct val="0"/>
              </a:spcBef>
            </a:pPr>
            <a:r>
              <a:rPr lang="en-US" sz="1200" dirty="0">
                <a:solidFill>
                  <a:srgbClr val="FFFFFF"/>
                </a:solidFill>
                <a:latin typeface="Arial" charset="0"/>
              </a:rPr>
              <a:t>[BrainPort; Welsh &amp; Blasch, 1997; </a:t>
            </a:r>
            <a:r>
              <a:rPr lang="en-US" sz="1200" dirty="0">
                <a:solidFill>
                  <a:schemeClr val="bg1"/>
                </a:solidFill>
              </a:rPr>
              <a:t>Nagel et al., 2005; Constantine-Paton &amp; Law, 2009</a:t>
            </a:r>
            <a:r>
              <a:rPr lang="en-US" sz="1200" dirty="0">
                <a:solidFill>
                  <a:srgbClr val="FFFFFF"/>
                </a:solidFill>
                <a:latin typeface="Arial" charset="0"/>
              </a:rPr>
              <a:t>]</a:t>
            </a:r>
          </a:p>
        </p:txBody>
      </p:sp>
      <p:grpSp>
        <p:nvGrpSpPr>
          <p:cNvPr id="3" name="Group 22"/>
          <p:cNvGrpSpPr/>
          <p:nvPr/>
        </p:nvGrpSpPr>
        <p:grpSpPr>
          <a:xfrm>
            <a:off x="1217232" y="1317657"/>
            <a:ext cx="8236752" cy="2683589"/>
            <a:chOff x="312040" y="848027"/>
            <a:chExt cx="8236752" cy="2683589"/>
          </a:xfrm>
        </p:grpSpPr>
        <p:pic>
          <p:nvPicPr>
            <p:cNvPr id="3068931" name="Picture 3"/>
            <p:cNvPicPr>
              <a:picLocks noChangeAspect="1" noChangeArrowheads="1"/>
            </p:cNvPicPr>
            <p:nvPr/>
          </p:nvPicPr>
          <p:blipFill>
            <a:blip r:embed="rId3" cstate="print"/>
            <a:srcRect/>
            <a:stretch>
              <a:fillRect/>
            </a:stretch>
          </p:blipFill>
          <p:spPr bwMode="auto">
            <a:xfrm>
              <a:off x="312040" y="1028157"/>
              <a:ext cx="1363007" cy="1897858"/>
            </a:xfrm>
            <a:prstGeom prst="rect">
              <a:avLst/>
            </a:prstGeom>
            <a:noFill/>
            <a:ln w="9525">
              <a:noFill/>
              <a:miter lim="800000"/>
              <a:headEnd/>
              <a:tailEnd/>
            </a:ln>
          </p:spPr>
        </p:pic>
        <p:sp>
          <p:nvSpPr>
            <p:cNvPr id="6" name="TextBox 5"/>
            <p:cNvSpPr txBox="1"/>
            <p:nvPr/>
          </p:nvSpPr>
          <p:spPr>
            <a:xfrm>
              <a:off x="980958" y="2991362"/>
              <a:ext cx="2659702" cy="369332"/>
            </a:xfrm>
            <a:prstGeom prst="rect">
              <a:avLst/>
            </a:prstGeom>
            <a:noFill/>
          </p:spPr>
          <p:txBody>
            <a:bodyPr wrap="none" rtlCol="0">
              <a:spAutoFit/>
            </a:bodyPr>
            <a:lstStyle/>
            <a:p>
              <a:pPr algn="l">
                <a:spcBef>
                  <a:spcPct val="0"/>
                </a:spcBef>
              </a:pPr>
              <a:r>
                <a:rPr lang="en-US" dirty="0">
                  <a:solidFill>
                    <a:srgbClr val="FFFFFF"/>
                  </a:solidFill>
                  <a:latin typeface="Arial" charset="0"/>
                </a:rPr>
                <a:t>Seeing with your tongue</a:t>
              </a:r>
            </a:p>
          </p:txBody>
        </p:sp>
        <p:pic>
          <p:nvPicPr>
            <p:cNvPr id="3068932" name="Picture 4"/>
            <p:cNvPicPr>
              <a:picLocks noChangeAspect="1" noChangeArrowheads="1"/>
            </p:cNvPicPr>
            <p:nvPr/>
          </p:nvPicPr>
          <p:blipFill>
            <a:blip r:embed="rId4" cstate="print"/>
            <a:srcRect l="8283" r="2048"/>
            <a:stretch>
              <a:fillRect/>
            </a:stretch>
          </p:blipFill>
          <p:spPr bwMode="auto">
            <a:xfrm>
              <a:off x="1763325" y="1011803"/>
              <a:ext cx="2644722" cy="1867975"/>
            </a:xfrm>
            <a:prstGeom prst="rect">
              <a:avLst/>
            </a:prstGeom>
            <a:noFill/>
            <a:ln w="9525">
              <a:noFill/>
              <a:miter lim="800000"/>
              <a:headEnd/>
              <a:tailEnd/>
            </a:ln>
          </p:spPr>
        </p:pic>
        <p:sp>
          <p:nvSpPr>
            <p:cNvPr id="10" name="TextBox 9"/>
            <p:cNvSpPr txBox="1"/>
            <p:nvPr/>
          </p:nvSpPr>
          <p:spPr>
            <a:xfrm>
              <a:off x="5373202" y="3162284"/>
              <a:ext cx="3082895" cy="369332"/>
            </a:xfrm>
            <a:prstGeom prst="rect">
              <a:avLst/>
            </a:prstGeom>
            <a:noFill/>
          </p:spPr>
          <p:txBody>
            <a:bodyPr wrap="none" rtlCol="0">
              <a:spAutoFit/>
            </a:bodyPr>
            <a:lstStyle/>
            <a:p>
              <a:pPr algn="l">
                <a:spcBef>
                  <a:spcPct val="0"/>
                </a:spcBef>
              </a:pPr>
              <a:r>
                <a:rPr lang="en-US" dirty="0">
                  <a:solidFill>
                    <a:srgbClr val="FFFFFF"/>
                  </a:solidFill>
                  <a:latin typeface="Arial" charset="0"/>
                </a:rPr>
                <a:t>Human echolocation (sonar)</a:t>
              </a:r>
            </a:p>
          </p:txBody>
        </p:sp>
        <p:pic>
          <p:nvPicPr>
            <p:cNvPr id="3068933" name="Picture 5"/>
            <p:cNvPicPr>
              <a:picLocks noChangeAspect="1" noChangeArrowheads="1"/>
            </p:cNvPicPr>
            <p:nvPr/>
          </p:nvPicPr>
          <p:blipFill>
            <a:blip r:embed="rId5" cstate="print"/>
            <a:srcRect/>
            <a:stretch>
              <a:fillRect/>
            </a:stretch>
          </p:blipFill>
          <p:spPr bwMode="auto">
            <a:xfrm>
              <a:off x="5188905" y="848027"/>
              <a:ext cx="3359887" cy="2267924"/>
            </a:xfrm>
            <a:prstGeom prst="rect">
              <a:avLst/>
            </a:prstGeom>
            <a:noFill/>
            <a:ln w="9525">
              <a:noFill/>
              <a:miter lim="800000"/>
              <a:headEnd/>
              <a:tailEnd/>
            </a:ln>
          </p:spPr>
        </p:pic>
        <p:sp>
          <p:nvSpPr>
            <p:cNvPr id="11" name="Arc 10"/>
            <p:cNvSpPr/>
            <p:nvPr/>
          </p:nvSpPr>
          <p:spPr bwMode="auto">
            <a:xfrm rot="12896089">
              <a:off x="7011341" y="1585487"/>
              <a:ext cx="363137" cy="728568"/>
            </a:xfrm>
            <a:prstGeom prst="arc">
              <a:avLst/>
            </a:prstGeom>
            <a:noFill/>
            <a:ln w="28575" cap="flat" cmpd="sng" algn="ctr">
              <a:solidFill>
                <a:srgbClr val="00B0F0"/>
              </a:solidFill>
              <a:prstDash val="solid"/>
              <a:round/>
              <a:headEnd type="none" w="med" len="med"/>
              <a:tailEnd type="none" w="med" len="med"/>
            </a:ln>
            <a:effectLst/>
          </p:spPr>
          <p:txBody>
            <a:bodyPr vert="horz" wrap="none" lIns="90487" tIns="44450" rIns="90487" bIns="44450" numCol="1" rtlCol="0" anchor="t" anchorCtr="0" compatLnSpc="1">
              <a:prstTxWarp prst="textNoShape">
                <a:avLst/>
              </a:prstTxWarp>
              <a:spAutoFit/>
            </a:bodyPr>
            <a:lstStyle/>
            <a:p>
              <a:pPr algn="l" eaLnBrk="0" hangingPunct="0">
                <a:spcBef>
                  <a:spcPct val="0"/>
                </a:spcBef>
              </a:pPr>
              <a:endParaRPr lang="en-US">
                <a:solidFill>
                  <a:srgbClr val="FFFFFF"/>
                </a:solidFill>
              </a:endParaRPr>
            </a:p>
          </p:txBody>
        </p:sp>
        <p:sp>
          <p:nvSpPr>
            <p:cNvPr id="12" name="Arc 11"/>
            <p:cNvSpPr/>
            <p:nvPr/>
          </p:nvSpPr>
          <p:spPr bwMode="auto">
            <a:xfrm rot="12896089">
              <a:off x="6706543" y="1663460"/>
              <a:ext cx="363137" cy="728568"/>
            </a:xfrm>
            <a:prstGeom prst="arc">
              <a:avLst/>
            </a:prstGeom>
            <a:noFill/>
            <a:ln w="28575" cap="flat" cmpd="sng" algn="ctr">
              <a:solidFill>
                <a:srgbClr val="00B0F0"/>
              </a:solidFill>
              <a:prstDash val="solid"/>
              <a:round/>
              <a:headEnd type="none" w="med" len="med"/>
              <a:tailEnd type="none" w="med" len="med"/>
            </a:ln>
            <a:effectLst/>
          </p:spPr>
          <p:txBody>
            <a:bodyPr vert="horz" wrap="none" lIns="90487" tIns="44450" rIns="90487" bIns="44450" numCol="1" rtlCol="0" anchor="t" anchorCtr="0" compatLnSpc="1">
              <a:prstTxWarp prst="textNoShape">
                <a:avLst/>
              </a:prstTxWarp>
              <a:spAutoFit/>
            </a:bodyPr>
            <a:lstStyle/>
            <a:p>
              <a:pPr algn="l" eaLnBrk="0" hangingPunct="0">
                <a:spcBef>
                  <a:spcPct val="0"/>
                </a:spcBef>
              </a:pPr>
              <a:endParaRPr lang="en-US">
                <a:solidFill>
                  <a:srgbClr val="FFFFFF"/>
                </a:solidFill>
              </a:endParaRPr>
            </a:p>
          </p:txBody>
        </p:sp>
        <p:sp>
          <p:nvSpPr>
            <p:cNvPr id="13" name="Arc 12"/>
            <p:cNvSpPr/>
            <p:nvPr/>
          </p:nvSpPr>
          <p:spPr bwMode="auto">
            <a:xfrm rot="12896089">
              <a:off x="6880206" y="1635104"/>
              <a:ext cx="363137" cy="728568"/>
            </a:xfrm>
            <a:prstGeom prst="arc">
              <a:avLst/>
            </a:prstGeom>
            <a:noFill/>
            <a:ln w="28575" cap="flat" cmpd="sng" algn="ctr">
              <a:solidFill>
                <a:srgbClr val="00B0F0"/>
              </a:solidFill>
              <a:prstDash val="solid"/>
              <a:round/>
              <a:headEnd type="none" w="med" len="med"/>
              <a:tailEnd type="none" w="med" len="med"/>
            </a:ln>
            <a:effectLst/>
          </p:spPr>
          <p:txBody>
            <a:bodyPr vert="horz" wrap="none" lIns="90487" tIns="44450" rIns="90487" bIns="44450" numCol="1" rtlCol="0" anchor="t" anchorCtr="0" compatLnSpc="1">
              <a:prstTxWarp prst="textNoShape">
                <a:avLst/>
              </a:prstTxWarp>
              <a:spAutoFit/>
            </a:bodyPr>
            <a:lstStyle/>
            <a:p>
              <a:pPr algn="l" eaLnBrk="0" hangingPunct="0">
                <a:spcBef>
                  <a:spcPct val="0"/>
                </a:spcBef>
              </a:pPr>
              <a:endParaRPr lang="en-US">
                <a:solidFill>
                  <a:srgbClr val="FFFFFF"/>
                </a:solidFill>
              </a:endParaRPr>
            </a:p>
          </p:txBody>
        </p:sp>
      </p:grpSp>
      <p:grpSp>
        <p:nvGrpSpPr>
          <p:cNvPr id="24" name="Group 23"/>
          <p:cNvGrpSpPr/>
          <p:nvPr/>
        </p:nvGrpSpPr>
        <p:grpSpPr>
          <a:xfrm>
            <a:off x="1226273" y="4201670"/>
            <a:ext cx="4109335" cy="2023536"/>
            <a:chOff x="1153955" y="1931204"/>
            <a:chExt cx="5069460" cy="2496325"/>
          </a:xfrm>
        </p:grpSpPr>
        <p:pic>
          <p:nvPicPr>
            <p:cNvPr id="26" name="Picture 2" descr="C:\Users\ang\Desktop\d704fa5c809ebf8d6f97ef57f6f04ae3f6aec692.pdf - Adobe Acrobat Pro.jpg"/>
            <p:cNvPicPr>
              <a:picLocks noChangeAspect="1" noChangeArrowheads="1"/>
            </p:cNvPicPr>
            <p:nvPr/>
          </p:nvPicPr>
          <p:blipFill>
            <a:blip r:embed="rId6" cstate="print"/>
            <a:srcRect r="46584"/>
            <a:stretch>
              <a:fillRect/>
            </a:stretch>
          </p:blipFill>
          <p:spPr bwMode="auto">
            <a:xfrm>
              <a:off x="1153955" y="1931205"/>
              <a:ext cx="2649945" cy="2491095"/>
            </a:xfrm>
            <a:prstGeom prst="rect">
              <a:avLst/>
            </a:prstGeom>
            <a:noFill/>
          </p:spPr>
        </p:pic>
        <p:pic>
          <p:nvPicPr>
            <p:cNvPr id="27" name="Picture 3" descr="C:\Users\ang\Desktop\photo2.jpg"/>
            <p:cNvPicPr>
              <a:picLocks noChangeAspect="1" noChangeArrowheads="1"/>
            </p:cNvPicPr>
            <p:nvPr/>
          </p:nvPicPr>
          <p:blipFill>
            <a:blip r:embed="rId7" cstate="print"/>
            <a:srcRect l="17308" r="14615"/>
            <a:stretch>
              <a:fillRect/>
            </a:stretch>
          </p:blipFill>
          <p:spPr bwMode="auto">
            <a:xfrm>
              <a:off x="3957520" y="1931204"/>
              <a:ext cx="2265895" cy="2496325"/>
            </a:xfrm>
            <a:prstGeom prst="rect">
              <a:avLst/>
            </a:prstGeom>
            <a:noFill/>
          </p:spPr>
        </p:pic>
      </p:grpSp>
      <p:pic>
        <p:nvPicPr>
          <p:cNvPr id="28" name="Picture 5" descr="C:\Users\ang\Desktop\frog.jpg"/>
          <p:cNvPicPr>
            <a:picLocks noChangeAspect="1" noChangeArrowheads="1"/>
          </p:cNvPicPr>
          <p:nvPr/>
        </p:nvPicPr>
        <p:blipFill>
          <a:blip r:embed="rId8" cstate="print"/>
          <a:srcRect/>
          <a:stretch>
            <a:fillRect/>
          </a:stretch>
        </p:blipFill>
        <p:spPr bwMode="auto">
          <a:xfrm>
            <a:off x="6194917" y="4201670"/>
            <a:ext cx="3917310" cy="2167953"/>
          </a:xfrm>
          <a:prstGeom prst="rect">
            <a:avLst/>
          </a:prstGeom>
          <a:noFill/>
        </p:spPr>
      </p:pic>
      <p:sp>
        <p:nvSpPr>
          <p:cNvPr id="29" name="TextBox 28"/>
          <p:cNvSpPr txBox="1"/>
          <p:nvPr/>
        </p:nvSpPr>
        <p:spPr>
          <a:xfrm>
            <a:off x="2639551" y="6040540"/>
            <a:ext cx="2993127" cy="369332"/>
          </a:xfrm>
          <a:prstGeom prst="rect">
            <a:avLst/>
          </a:prstGeom>
          <a:noFill/>
        </p:spPr>
        <p:txBody>
          <a:bodyPr wrap="none" rtlCol="0">
            <a:spAutoFit/>
          </a:bodyPr>
          <a:lstStyle/>
          <a:p>
            <a:pPr algn="l">
              <a:spcBef>
                <a:spcPct val="0"/>
              </a:spcBef>
            </a:pPr>
            <a:r>
              <a:rPr lang="en-US" dirty="0" err="1">
                <a:solidFill>
                  <a:srgbClr val="FFFFFF"/>
                </a:solidFill>
                <a:latin typeface="Arial" charset="0"/>
              </a:rPr>
              <a:t>Haptic</a:t>
            </a:r>
            <a:r>
              <a:rPr lang="en-US" dirty="0">
                <a:solidFill>
                  <a:srgbClr val="FFFFFF"/>
                </a:solidFill>
                <a:latin typeface="Arial" charset="0"/>
              </a:rPr>
              <a:t> belt: Direction sense</a:t>
            </a:r>
          </a:p>
        </p:txBody>
      </p:sp>
      <p:sp>
        <p:nvSpPr>
          <p:cNvPr id="30" name="TextBox 29"/>
          <p:cNvSpPr txBox="1"/>
          <p:nvPr/>
        </p:nvSpPr>
        <p:spPr>
          <a:xfrm>
            <a:off x="7423208" y="5963730"/>
            <a:ext cx="2206053" cy="369332"/>
          </a:xfrm>
          <a:prstGeom prst="rect">
            <a:avLst/>
          </a:prstGeom>
          <a:noFill/>
        </p:spPr>
        <p:txBody>
          <a:bodyPr wrap="none" rtlCol="0">
            <a:spAutoFit/>
          </a:bodyPr>
          <a:lstStyle/>
          <a:p>
            <a:pPr algn="l">
              <a:spcBef>
                <a:spcPct val="0"/>
              </a:spcBef>
            </a:pPr>
            <a:r>
              <a:rPr lang="en-US" dirty="0">
                <a:solidFill>
                  <a:srgbClr val="FFFFFF"/>
                </a:solidFill>
                <a:latin typeface="Arial" charset="0"/>
              </a:rPr>
              <a:t>Implanting a 3</a:t>
            </a:r>
            <a:r>
              <a:rPr lang="en-US" baseline="30000" dirty="0">
                <a:solidFill>
                  <a:srgbClr val="FFFFFF"/>
                </a:solidFill>
                <a:latin typeface="Arial" charset="0"/>
              </a:rPr>
              <a:t>rd</a:t>
            </a:r>
            <a:r>
              <a:rPr lang="en-US" dirty="0">
                <a:solidFill>
                  <a:srgbClr val="FFFFFF"/>
                </a:solidFill>
                <a:latin typeface="Arial" charset="0"/>
              </a:rPr>
              <a:t> eye</a:t>
            </a:r>
          </a:p>
        </p:txBody>
      </p:sp>
    </p:spTree>
    <p:extLst>
      <p:ext uri="{BB962C8B-B14F-4D97-AF65-F5344CB8AC3E}">
        <p14:creationId xmlns:p14="http://schemas.microsoft.com/office/powerpoint/2010/main" val="1643036244"/>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Learning Algorithms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7799714" cy="4351338"/>
          </a:xfrm>
        </p:spPr>
      </p:pic>
    </p:spTree>
    <p:extLst>
      <p:ext uri="{BB962C8B-B14F-4D97-AF65-F5344CB8AC3E}">
        <p14:creationId xmlns:p14="http://schemas.microsoft.com/office/powerpoint/2010/main" val="2074127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9781" y="2745736"/>
            <a:ext cx="3698803" cy="1366528"/>
          </a:xfrm>
          <a:solidFill>
            <a:schemeClr val="bg1">
              <a:alpha val="50000"/>
            </a:schemeClr>
          </a:solidFill>
          <a:ln w="25400" cap="sq">
            <a:solidFill>
              <a:schemeClr val="tx1"/>
            </a:solidFill>
            <a:miter lim="800000"/>
          </a:ln>
        </p:spPr>
        <p:txBody>
          <a:bodyPr>
            <a:normAutofit/>
          </a:bodyPr>
          <a:lstStyle/>
          <a:p>
            <a:pPr algn="ctr"/>
            <a:r>
              <a:rPr lang="en-US" sz="3200"/>
              <a:t>Disclaimer</a:t>
            </a:r>
          </a:p>
        </p:txBody>
      </p:sp>
      <p:sp>
        <p:nvSpPr>
          <p:cNvPr id="3" name="Content Placeholder 2"/>
          <p:cNvSpPr>
            <a:spLocks noGrp="1"/>
          </p:cNvSpPr>
          <p:nvPr>
            <p:ph idx="1"/>
          </p:nvPr>
        </p:nvSpPr>
        <p:spPr>
          <a:xfrm>
            <a:off x="6049182" y="802638"/>
            <a:ext cx="5408696" cy="5252722"/>
          </a:xfrm>
        </p:spPr>
        <p:txBody>
          <a:bodyPr anchor="ctr">
            <a:normAutofit/>
          </a:bodyPr>
          <a:lstStyle/>
          <a:p>
            <a:r>
              <a:rPr lang="en-US" sz="2400" dirty="0">
                <a:solidFill>
                  <a:schemeClr val="bg1"/>
                </a:solidFill>
              </a:rPr>
              <a:t>The topics covered here are in reference to lot of research work that has been published by notable researchers in the field of artificial intelligence.</a:t>
            </a:r>
          </a:p>
          <a:p>
            <a:r>
              <a:rPr lang="en-US" sz="2400" dirty="0">
                <a:solidFill>
                  <a:schemeClr val="bg1"/>
                </a:solidFill>
              </a:rPr>
              <a:t>The accuracy of the information and historical facts has been collected from various references and are accurate to the best known.</a:t>
            </a:r>
          </a:p>
          <a:p>
            <a:r>
              <a:rPr lang="en-US" sz="2400" dirty="0">
                <a:solidFill>
                  <a:schemeClr val="bg1"/>
                </a:solidFill>
              </a:rPr>
              <a:t>The Videos </a:t>
            </a:r>
            <a:r>
              <a:rPr lang="en-US" sz="2400" dirty="0" smtClean="0">
                <a:solidFill>
                  <a:schemeClr val="bg1"/>
                </a:solidFill>
              </a:rPr>
              <a:t>and </a:t>
            </a:r>
            <a:r>
              <a:rPr lang="en-US" sz="2400" dirty="0" err="1" smtClean="0">
                <a:solidFill>
                  <a:schemeClr val="bg1"/>
                </a:solidFill>
              </a:rPr>
              <a:t>conent</a:t>
            </a:r>
            <a:r>
              <a:rPr lang="en-US" sz="2400" dirty="0" smtClean="0">
                <a:solidFill>
                  <a:schemeClr val="bg1"/>
                </a:solidFill>
              </a:rPr>
              <a:t> referenced </a:t>
            </a:r>
            <a:r>
              <a:rPr lang="en-US" sz="2400" dirty="0">
                <a:solidFill>
                  <a:schemeClr val="bg1"/>
                </a:solidFill>
              </a:rPr>
              <a:t>here are publicly available.</a:t>
            </a:r>
          </a:p>
        </p:txBody>
      </p:sp>
    </p:spTree>
    <p:extLst>
      <p:ext uri="{BB962C8B-B14F-4D97-AF65-F5344CB8AC3E}">
        <p14:creationId xmlns:p14="http://schemas.microsoft.com/office/powerpoint/2010/main" val="464651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3842" y="2913772"/>
            <a:ext cx="10515600" cy="1325563"/>
          </a:xfrm>
        </p:spPr>
        <p:txBody>
          <a:bodyPr/>
          <a:lstStyle/>
          <a:p>
            <a:r>
              <a:rPr lang="en-US" dirty="0" smtClean="0"/>
              <a:t>Historical Perspective</a:t>
            </a:r>
            <a:endParaRPr lang="en-US" dirty="0"/>
          </a:p>
        </p:txBody>
      </p:sp>
    </p:spTree>
    <p:extLst>
      <p:ext uri="{BB962C8B-B14F-4D97-AF65-F5344CB8AC3E}">
        <p14:creationId xmlns:p14="http://schemas.microsoft.com/office/powerpoint/2010/main" val="7187161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a:t>
            </a:r>
            <a:endParaRPr lang="en-US" dirty="0"/>
          </a:p>
        </p:txBody>
      </p:sp>
      <p:pic>
        <p:nvPicPr>
          <p:cNvPr id="4" name="Picture 3"/>
          <p:cNvPicPr>
            <a:picLocks noChangeAspect="1"/>
          </p:cNvPicPr>
          <p:nvPr/>
        </p:nvPicPr>
        <p:blipFill>
          <a:blip r:embed="rId3"/>
          <a:stretch>
            <a:fillRect/>
          </a:stretch>
        </p:blipFill>
        <p:spPr>
          <a:xfrm>
            <a:off x="493815" y="1511636"/>
            <a:ext cx="9906000" cy="4653452"/>
          </a:xfrm>
          <a:prstGeom prst="rect">
            <a:avLst/>
          </a:prstGeom>
        </p:spPr>
      </p:pic>
      <p:sp>
        <p:nvSpPr>
          <p:cNvPr id="5" name="TextBox 4"/>
          <p:cNvSpPr txBox="1"/>
          <p:nvPr/>
        </p:nvSpPr>
        <p:spPr>
          <a:xfrm>
            <a:off x="2814452" y="6258296"/>
            <a:ext cx="9203377" cy="369332"/>
          </a:xfrm>
          <a:prstGeom prst="rect">
            <a:avLst/>
          </a:prstGeom>
          <a:noFill/>
        </p:spPr>
        <p:txBody>
          <a:bodyPr wrap="square" rtlCol="0">
            <a:spAutoFit/>
          </a:bodyPr>
          <a:lstStyle/>
          <a:p>
            <a:r>
              <a:rPr lang="en-US" dirty="0" smtClean="0"/>
              <a:t>Ref - http://</a:t>
            </a:r>
            <a:r>
              <a:rPr lang="en-US" dirty="0" err="1" smtClean="0"/>
              <a:t>beamandrew.github.io</a:t>
            </a:r>
            <a:r>
              <a:rPr lang="en-US" dirty="0" smtClean="0"/>
              <a:t>/</a:t>
            </a:r>
            <a:r>
              <a:rPr lang="en-US" dirty="0" err="1" smtClean="0"/>
              <a:t>deeplearning</a:t>
            </a:r>
            <a:r>
              <a:rPr lang="en-US" dirty="0" smtClean="0"/>
              <a:t>/2017/02/23/deep_learning_101_part1.html</a:t>
            </a:r>
            <a:endParaRPr lang="en-US" dirty="0"/>
          </a:p>
        </p:txBody>
      </p:sp>
    </p:spTree>
    <p:extLst>
      <p:ext uri="{BB962C8B-B14F-4D97-AF65-F5344CB8AC3E}">
        <p14:creationId xmlns:p14="http://schemas.microsoft.com/office/powerpoint/2010/main" val="6419997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Modern Success</a:t>
            </a:r>
            <a:endParaRPr lang="en-US" dirty="0"/>
          </a:p>
        </p:txBody>
      </p:sp>
      <p:sp>
        <p:nvSpPr>
          <p:cNvPr id="3" name="Content Placeholder 2"/>
          <p:cNvSpPr>
            <a:spLocks noGrp="1"/>
          </p:cNvSpPr>
          <p:nvPr>
            <p:ph idx="1"/>
          </p:nvPr>
        </p:nvSpPr>
        <p:spPr/>
        <p:txBody>
          <a:bodyPr/>
          <a:lstStyle/>
          <a:p>
            <a:r>
              <a:rPr lang="en-US" dirty="0" smtClean="0"/>
              <a:t>2006 - </a:t>
            </a:r>
            <a:r>
              <a:rPr lang="en-US" dirty="0"/>
              <a:t>The idea was to train a simple 2-layer unsupervised model like a </a:t>
            </a:r>
            <a:r>
              <a:rPr lang="en-US" dirty="0">
                <a:hlinkClick r:id="rId3"/>
              </a:rPr>
              <a:t>restricted boltzman machine</a:t>
            </a:r>
            <a:r>
              <a:rPr lang="en-US" dirty="0"/>
              <a:t>, freeze all the parameters, stick on a new layer on top and train </a:t>
            </a:r>
            <a:r>
              <a:rPr lang="en-US" i="1" dirty="0"/>
              <a:t>just the parameters</a:t>
            </a:r>
            <a:r>
              <a:rPr lang="en-US" dirty="0"/>
              <a:t> for the new </a:t>
            </a:r>
            <a:r>
              <a:rPr lang="en-US" dirty="0" smtClean="0"/>
              <a:t>layer. </a:t>
            </a:r>
            <a:r>
              <a:rPr lang="mr-IN" dirty="0" smtClean="0"/>
              <a:t>–</a:t>
            </a:r>
            <a:r>
              <a:rPr lang="en-US" dirty="0" smtClean="0"/>
              <a:t> Geoff Hinton.</a:t>
            </a:r>
          </a:p>
          <a:p>
            <a:endParaRPr lang="en-US" dirty="0" smtClean="0"/>
          </a:p>
          <a:p>
            <a:r>
              <a:rPr lang="en-US" b="1" dirty="0" smtClean="0">
                <a:solidFill>
                  <a:srgbClr val="00B050"/>
                </a:solidFill>
                <a:latin typeface="Courier" charset="0"/>
                <a:ea typeface="Courier" charset="0"/>
                <a:cs typeface="Courier" charset="0"/>
              </a:rPr>
              <a:t>2012 </a:t>
            </a:r>
            <a:r>
              <a:rPr lang="mr-IN" b="1" dirty="0" smtClean="0">
                <a:solidFill>
                  <a:srgbClr val="00B050"/>
                </a:solidFill>
                <a:latin typeface="Courier" charset="0"/>
                <a:ea typeface="Courier" charset="0"/>
                <a:cs typeface="Courier" charset="0"/>
              </a:rPr>
              <a:t>–</a:t>
            </a:r>
            <a:r>
              <a:rPr lang="en-US" b="1" dirty="0" smtClean="0">
                <a:solidFill>
                  <a:srgbClr val="00B050"/>
                </a:solidFill>
                <a:latin typeface="Courier" charset="0"/>
                <a:ea typeface="Courier" charset="0"/>
                <a:cs typeface="Courier" charset="0"/>
              </a:rPr>
              <a:t> </a:t>
            </a:r>
            <a:r>
              <a:rPr lang="en-US" b="1" dirty="0">
                <a:solidFill>
                  <a:srgbClr val="00B050"/>
                </a:solidFill>
                <a:latin typeface="Courier" charset="0"/>
                <a:ea typeface="Courier" charset="0"/>
                <a:cs typeface="Courier" charset="0"/>
              </a:rPr>
              <a:t> </a:t>
            </a:r>
            <a:r>
              <a:rPr lang="en-US" b="1" dirty="0">
                <a:solidFill>
                  <a:srgbClr val="00B050"/>
                </a:solidFill>
                <a:latin typeface="Courier" charset="0"/>
                <a:ea typeface="Courier" charset="0"/>
                <a:cs typeface="Courier" charset="0"/>
                <a:hlinkClick r:id="rId4"/>
              </a:rPr>
              <a:t>Alex Krizhevsky</a:t>
            </a:r>
            <a:r>
              <a:rPr lang="en-US" b="1" dirty="0">
                <a:solidFill>
                  <a:srgbClr val="00B050"/>
                </a:solidFill>
                <a:latin typeface="Courier" charset="0"/>
                <a:ea typeface="Courier" charset="0"/>
                <a:cs typeface="Courier" charset="0"/>
              </a:rPr>
              <a:t>, </a:t>
            </a:r>
            <a:r>
              <a:rPr lang="en-US" b="1" dirty="0">
                <a:solidFill>
                  <a:srgbClr val="00B050"/>
                </a:solidFill>
                <a:latin typeface="Courier" charset="0"/>
                <a:ea typeface="Courier" charset="0"/>
                <a:cs typeface="Courier" charset="0"/>
                <a:hlinkClick r:id="rId5"/>
              </a:rPr>
              <a:t>Ilya Sutskever</a:t>
            </a:r>
            <a:r>
              <a:rPr lang="en-US" b="1" dirty="0">
                <a:solidFill>
                  <a:srgbClr val="00B050"/>
                </a:solidFill>
                <a:latin typeface="Courier" charset="0"/>
                <a:ea typeface="Courier" charset="0"/>
                <a:cs typeface="Courier" charset="0"/>
              </a:rPr>
              <a:t>, and Geoff Hinton entered a submission that would halve the existing error rate to 16%</a:t>
            </a:r>
          </a:p>
        </p:txBody>
      </p:sp>
    </p:spTree>
    <p:extLst>
      <p:ext uri="{BB962C8B-B14F-4D97-AF65-F5344CB8AC3E}">
        <p14:creationId xmlns:p14="http://schemas.microsoft.com/office/powerpoint/2010/main" val="10243556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3842" y="2913772"/>
            <a:ext cx="10515600" cy="1325563"/>
          </a:xfrm>
        </p:spPr>
        <p:txBody>
          <a:bodyPr/>
          <a:lstStyle/>
          <a:p>
            <a:r>
              <a:rPr lang="en-US" dirty="0" smtClean="0"/>
              <a:t>Modern Success</a:t>
            </a:r>
            <a:endParaRPr lang="en-US" dirty="0"/>
          </a:p>
        </p:txBody>
      </p:sp>
    </p:spTree>
    <p:extLst>
      <p:ext uri="{BB962C8B-B14F-4D97-AF65-F5344CB8AC3E}">
        <p14:creationId xmlns:p14="http://schemas.microsoft.com/office/powerpoint/2010/main" val="16215701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ILSRVC </a:t>
            </a:r>
            <a:r>
              <a:rPr lang="mr-IN" dirty="0" smtClean="0"/>
              <a:t>–</a:t>
            </a:r>
            <a:r>
              <a:rPr lang="en-US" dirty="0" smtClean="0"/>
              <a:t> </a:t>
            </a:r>
            <a:r>
              <a:rPr lang="en-US" dirty="0" err="1" smtClean="0"/>
              <a:t>Imagenet</a:t>
            </a:r>
            <a:endParaRPr lang="en-US" dirty="0"/>
          </a:p>
        </p:txBody>
      </p:sp>
      <p:pic>
        <p:nvPicPr>
          <p:cNvPr id="4" name="Picture 3"/>
          <p:cNvPicPr>
            <a:picLocks noChangeAspect="1"/>
          </p:cNvPicPr>
          <p:nvPr/>
        </p:nvPicPr>
        <p:blipFill>
          <a:blip r:embed="rId3"/>
          <a:stretch>
            <a:fillRect/>
          </a:stretch>
        </p:blipFill>
        <p:spPr>
          <a:xfrm>
            <a:off x="2140085" y="1946246"/>
            <a:ext cx="8042208" cy="4911754"/>
          </a:xfrm>
          <a:prstGeom prst="rect">
            <a:avLst/>
          </a:prstGeom>
        </p:spPr>
      </p:pic>
    </p:spTree>
    <p:extLst>
      <p:ext uri="{BB962C8B-B14F-4D97-AF65-F5344CB8AC3E}">
        <p14:creationId xmlns:p14="http://schemas.microsoft.com/office/powerpoint/2010/main" val="8349347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Reasons for Success</a:t>
            </a:r>
            <a:endParaRPr lang="en-US" dirty="0"/>
          </a:p>
        </p:txBody>
      </p:sp>
      <p:sp>
        <p:nvSpPr>
          <p:cNvPr id="3" name="Content Placeholder 2"/>
          <p:cNvSpPr>
            <a:spLocks noGrp="1"/>
          </p:cNvSpPr>
          <p:nvPr>
            <p:ph idx="1"/>
          </p:nvPr>
        </p:nvSpPr>
        <p:spPr/>
        <p:txBody>
          <a:bodyPr/>
          <a:lstStyle/>
          <a:p>
            <a:r>
              <a:rPr lang="en-US" dirty="0" smtClean="0"/>
              <a:t>Vast amounts of Data</a:t>
            </a:r>
          </a:p>
          <a:p>
            <a:r>
              <a:rPr lang="en-US" dirty="0" smtClean="0"/>
              <a:t>GPUs</a:t>
            </a:r>
          </a:p>
          <a:p>
            <a:pPr lvl="1"/>
            <a:r>
              <a:rPr lang="en-US" dirty="0" smtClean="0"/>
              <a:t>Google’s Famous cat experiment</a:t>
            </a:r>
          </a:p>
          <a:p>
            <a:pPr lvl="2"/>
            <a:r>
              <a:rPr lang="en-US" dirty="0" smtClean="0"/>
              <a:t>Took $1 million in 2013</a:t>
            </a:r>
          </a:p>
          <a:p>
            <a:pPr lvl="2"/>
            <a:r>
              <a:rPr lang="en-US" dirty="0" smtClean="0"/>
              <a:t>$20,000 GPU</a:t>
            </a:r>
          </a:p>
          <a:p>
            <a:pPr lvl="2"/>
            <a:r>
              <a:rPr lang="en-US" dirty="0" smtClean="0">
                <a:sym typeface="Wingdings"/>
              </a:rPr>
              <a:t>*There is a big race in the Chip Market to get better CPUs</a:t>
            </a:r>
          </a:p>
          <a:p>
            <a:pPr lvl="1"/>
            <a:r>
              <a:rPr lang="en-US" dirty="0" smtClean="0">
                <a:sym typeface="Wingdings"/>
              </a:rPr>
              <a:t>Faster Back Propagation</a:t>
            </a:r>
            <a:endParaRPr lang="en-US" dirty="0">
              <a:sym typeface="Wingdings"/>
            </a:endParaRPr>
          </a:p>
          <a:p>
            <a:r>
              <a:rPr lang="en-US" dirty="0" smtClean="0">
                <a:sym typeface="Wingdings"/>
              </a:rPr>
              <a:t>Better Activation Functions</a:t>
            </a:r>
          </a:p>
          <a:p>
            <a:pPr lvl="2"/>
            <a:r>
              <a:rPr lang="en-US" dirty="0" smtClean="0">
                <a:sym typeface="Wingdings"/>
              </a:rPr>
              <a:t>RELU vs Sigmoid</a:t>
            </a:r>
            <a:endParaRPr lang="en-US" dirty="0" smtClean="0"/>
          </a:p>
          <a:p>
            <a:endParaRPr lang="en-US" dirty="0"/>
          </a:p>
        </p:txBody>
      </p:sp>
    </p:spTree>
    <p:extLst>
      <p:ext uri="{BB962C8B-B14F-4D97-AF65-F5344CB8AC3E}">
        <p14:creationId xmlns:p14="http://schemas.microsoft.com/office/powerpoint/2010/main" val="11349132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a:t>
            </a:r>
            <a:endParaRPr lang="en-US" dirty="0"/>
          </a:p>
        </p:txBody>
      </p:sp>
      <p:sp>
        <p:nvSpPr>
          <p:cNvPr id="3" name="Content Placeholder 2"/>
          <p:cNvSpPr>
            <a:spLocks noGrp="1"/>
          </p:cNvSpPr>
          <p:nvPr>
            <p:ph idx="1"/>
          </p:nvPr>
        </p:nvSpPr>
        <p:spPr/>
        <p:txBody>
          <a:bodyPr/>
          <a:lstStyle/>
          <a:p>
            <a:r>
              <a:rPr lang="en-US" dirty="0" smtClean="0"/>
              <a:t>Arthur Samuel (1959) – Machine Learning: Field of Study that gives  the ability to learn without  being explicitly programmed.</a:t>
            </a:r>
          </a:p>
          <a:p>
            <a:pPr lvl="1"/>
            <a:r>
              <a:rPr lang="en-US" dirty="0" smtClean="0"/>
              <a:t>Checker Programmer</a:t>
            </a:r>
          </a:p>
          <a:p>
            <a:endParaRPr lang="en-US" dirty="0"/>
          </a:p>
        </p:txBody>
      </p:sp>
      <p:pic>
        <p:nvPicPr>
          <p:cNvPr id="4" name="Picture 3"/>
          <p:cNvPicPr>
            <a:picLocks noChangeAspect="1"/>
          </p:cNvPicPr>
          <p:nvPr/>
        </p:nvPicPr>
        <p:blipFill>
          <a:blip r:embed="rId2"/>
          <a:stretch>
            <a:fillRect/>
          </a:stretch>
        </p:blipFill>
        <p:spPr>
          <a:xfrm>
            <a:off x="7864711" y="4184537"/>
            <a:ext cx="3714673" cy="1816535"/>
          </a:xfrm>
          <a:prstGeom prst="rect">
            <a:avLst/>
          </a:prstGeom>
        </p:spPr>
      </p:pic>
      <p:pic>
        <p:nvPicPr>
          <p:cNvPr id="5" name="Picture 4"/>
          <p:cNvPicPr>
            <a:picLocks noChangeAspect="1"/>
          </p:cNvPicPr>
          <p:nvPr/>
        </p:nvPicPr>
        <p:blipFill>
          <a:blip r:embed="rId3"/>
          <a:stretch>
            <a:fillRect/>
          </a:stretch>
        </p:blipFill>
        <p:spPr>
          <a:xfrm>
            <a:off x="1572529" y="3854772"/>
            <a:ext cx="3797300" cy="2146300"/>
          </a:xfrm>
          <a:prstGeom prst="rect">
            <a:avLst/>
          </a:prstGeom>
        </p:spPr>
      </p:pic>
    </p:spTree>
    <p:extLst>
      <p:ext uri="{BB962C8B-B14F-4D97-AF65-F5344CB8AC3E}">
        <p14:creationId xmlns:p14="http://schemas.microsoft.com/office/powerpoint/2010/main" val="13325482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322" y="3068569"/>
            <a:ext cx="10515600" cy="1325563"/>
          </a:xfrm>
        </p:spPr>
        <p:txBody>
          <a:bodyPr/>
          <a:lstStyle/>
          <a:p>
            <a:r>
              <a:rPr lang="en-US" dirty="0" smtClean="0"/>
              <a:t>Use Cases</a:t>
            </a:r>
            <a:endParaRPr lang="en-US" dirty="0"/>
          </a:p>
        </p:txBody>
      </p:sp>
    </p:spTree>
    <p:extLst>
      <p:ext uri="{BB962C8B-B14F-4D97-AF65-F5344CB8AC3E}">
        <p14:creationId xmlns:p14="http://schemas.microsoft.com/office/powerpoint/2010/main" val="20801331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Cases</a:t>
            </a:r>
            <a:endParaRPr lang="en-US" dirty="0"/>
          </a:p>
        </p:txBody>
      </p:sp>
      <p:sp>
        <p:nvSpPr>
          <p:cNvPr id="3" name="Content Placeholder 2"/>
          <p:cNvSpPr>
            <a:spLocks noGrp="1"/>
          </p:cNvSpPr>
          <p:nvPr>
            <p:ph idx="1"/>
          </p:nvPr>
        </p:nvSpPr>
        <p:spPr/>
        <p:txBody>
          <a:bodyPr/>
          <a:lstStyle/>
          <a:p>
            <a:r>
              <a:rPr lang="en-US" dirty="0"/>
              <a:t>If you're trying to understand AI's near-term impact, don't think "sentience." Instead think "automation on steroids</a:t>
            </a:r>
            <a:r>
              <a:rPr lang="en-US" dirty="0" smtClean="0"/>
              <a:t>.”</a:t>
            </a:r>
          </a:p>
          <a:p>
            <a:endParaRPr lang="en-US" dirty="0"/>
          </a:p>
        </p:txBody>
      </p:sp>
    </p:spTree>
    <p:extLst>
      <p:ext uri="{BB962C8B-B14F-4D97-AF65-F5344CB8AC3E}">
        <p14:creationId xmlns:p14="http://schemas.microsoft.com/office/powerpoint/2010/main" val="20944681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Deep Learning</a:t>
            </a:r>
            <a:endParaRPr lang="en-US" dirty="0"/>
          </a:p>
        </p:txBody>
      </p:sp>
      <p:sp>
        <p:nvSpPr>
          <p:cNvPr id="3" name="Content Placeholder 2"/>
          <p:cNvSpPr>
            <a:spLocks noGrp="1"/>
          </p:cNvSpPr>
          <p:nvPr>
            <p:ph idx="1"/>
          </p:nvPr>
        </p:nvSpPr>
        <p:spPr/>
        <p:txBody>
          <a:bodyPr/>
          <a:lstStyle/>
          <a:p>
            <a:r>
              <a:rPr lang="en-US" dirty="0" smtClean="0"/>
              <a:t>Accuracy</a:t>
            </a:r>
          </a:p>
          <a:p>
            <a:r>
              <a:rPr lang="en-US" dirty="0" smtClean="0"/>
              <a:t>Lack of Need for Feature </a:t>
            </a:r>
            <a:r>
              <a:rPr lang="en-US" dirty="0" smtClean="0"/>
              <a:t>Engineering</a:t>
            </a:r>
          </a:p>
          <a:p>
            <a:r>
              <a:rPr lang="en-US" dirty="0" smtClean="0"/>
              <a:t>Generic Framework </a:t>
            </a:r>
            <a:r>
              <a:rPr lang="mr-IN" dirty="0" smtClean="0"/>
              <a:t>–</a:t>
            </a:r>
            <a:r>
              <a:rPr lang="en-US" dirty="0" smtClean="0"/>
              <a:t> Has done much better than Hand Crafted Features</a:t>
            </a:r>
          </a:p>
          <a:p>
            <a:pPr lvl="2"/>
            <a:r>
              <a:rPr lang="en-US" dirty="0" err="1" smtClean="0"/>
              <a:t>AlphaGo</a:t>
            </a:r>
            <a:r>
              <a:rPr lang="en-US" dirty="0" smtClean="0"/>
              <a:t> </a:t>
            </a:r>
            <a:r>
              <a:rPr lang="mr-IN" dirty="0" smtClean="0"/>
              <a:t>–</a:t>
            </a:r>
            <a:r>
              <a:rPr lang="en-US" dirty="0" smtClean="0"/>
              <a:t> Defeated Lee </a:t>
            </a:r>
            <a:r>
              <a:rPr lang="en-US" dirty="0" err="1" smtClean="0"/>
              <a:t>Sedol</a:t>
            </a:r>
            <a:r>
              <a:rPr lang="en-US" dirty="0" smtClean="0"/>
              <a:t> (9 time Dan of Go)</a:t>
            </a:r>
          </a:p>
          <a:p>
            <a:pPr lvl="3"/>
            <a:r>
              <a:rPr lang="en-US" dirty="0" smtClean="0"/>
              <a:t>Go is more complicated than Chess (Deep Blue)</a:t>
            </a:r>
          </a:p>
          <a:p>
            <a:pPr lvl="3"/>
            <a:r>
              <a:rPr lang="en-US" dirty="0" smtClean="0"/>
              <a:t>Watson defeated Jeopardy (2011) </a:t>
            </a:r>
            <a:r>
              <a:rPr lang="mr-IN" dirty="0" smtClean="0"/>
              <a:t>–</a:t>
            </a:r>
            <a:r>
              <a:rPr lang="en-US" dirty="0" smtClean="0"/>
              <a:t> Very specialized</a:t>
            </a:r>
            <a:endParaRPr lang="en-US" dirty="0"/>
          </a:p>
          <a:p>
            <a:pPr lvl="3"/>
            <a:r>
              <a:rPr lang="en-US" dirty="0" smtClean="0"/>
              <a:t>2017  rematch on May 22-24.</a:t>
            </a:r>
          </a:p>
          <a:p>
            <a:pPr lvl="4"/>
            <a:r>
              <a:rPr lang="en-US" dirty="0" smtClean="0"/>
              <a:t>Ran on Single TPU and defeated </a:t>
            </a:r>
            <a:r>
              <a:rPr lang="en-US" dirty="0" err="1" smtClean="0"/>
              <a:t>Ke</a:t>
            </a:r>
            <a:r>
              <a:rPr lang="en-US" dirty="0" smtClean="0"/>
              <a:t> </a:t>
            </a:r>
            <a:r>
              <a:rPr lang="en-US" dirty="0" err="1" smtClean="0"/>
              <a:t>Jie</a:t>
            </a:r>
            <a:endParaRPr lang="en-US" dirty="0" smtClean="0"/>
          </a:p>
        </p:txBody>
      </p:sp>
    </p:spTree>
    <p:extLst>
      <p:ext uri="{BB962C8B-B14F-4D97-AF65-F5344CB8AC3E}">
        <p14:creationId xmlns:p14="http://schemas.microsoft.com/office/powerpoint/2010/main" val="1597937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04671" y="2600324"/>
            <a:ext cx="6405753" cy="3277961"/>
          </a:xfrm>
        </p:spPr>
        <p:txBody>
          <a:bodyPr vert="horz" lIns="91440" tIns="45720" rIns="91440" bIns="45720" rtlCol="0" anchor="t">
            <a:normAutofit/>
          </a:bodyPr>
          <a:lstStyle/>
          <a:p>
            <a:r>
              <a:rPr lang="en-US" sz="5400" kern="1200">
                <a:solidFill>
                  <a:schemeClr val="tx1"/>
                </a:solidFill>
                <a:latin typeface="+mj-lt"/>
                <a:ea typeface="+mj-ea"/>
                <a:cs typeface="+mj-cs"/>
              </a:rPr>
              <a:t>Fantasy or Reality</a:t>
            </a:r>
          </a:p>
        </p:txBody>
      </p:sp>
    </p:spTree>
    <p:extLst>
      <p:ext uri="{BB962C8B-B14F-4D97-AF65-F5344CB8AC3E}">
        <p14:creationId xmlns:p14="http://schemas.microsoft.com/office/powerpoint/2010/main" val="84758082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a:t>
            </a:r>
            <a:r>
              <a:rPr lang="en-US" dirty="0" smtClean="0"/>
              <a:t>in Industry Movement</a:t>
            </a:r>
            <a:endParaRPr lang="en-US" dirty="0"/>
          </a:p>
        </p:txBody>
      </p:sp>
      <p:sp>
        <p:nvSpPr>
          <p:cNvPr id="7" name="Rectangle 6"/>
          <p:cNvSpPr/>
          <p:nvPr/>
        </p:nvSpPr>
        <p:spPr>
          <a:xfrm>
            <a:off x="1676400" y="2616200"/>
            <a:ext cx="1651000" cy="24384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Statistical Learning (SAS)/HPC</a:t>
            </a:r>
            <a:endParaRPr lang="en-US" dirty="0"/>
          </a:p>
        </p:txBody>
      </p:sp>
      <p:sp>
        <p:nvSpPr>
          <p:cNvPr id="8" name="Rectangle 7"/>
          <p:cNvSpPr/>
          <p:nvPr/>
        </p:nvSpPr>
        <p:spPr>
          <a:xfrm>
            <a:off x="4978400" y="2616200"/>
            <a:ext cx="1943100" cy="24384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Big Data ( Spark </a:t>
            </a:r>
            <a:r>
              <a:rPr lang="en-US" dirty="0" err="1" smtClean="0"/>
              <a:t>MLLib</a:t>
            </a:r>
            <a:r>
              <a:rPr lang="en-US" dirty="0" smtClean="0"/>
              <a:t>/Mahout)</a:t>
            </a:r>
            <a:endParaRPr lang="en-US" dirty="0"/>
          </a:p>
        </p:txBody>
      </p:sp>
      <p:sp>
        <p:nvSpPr>
          <p:cNvPr id="9" name="Rectangle 8"/>
          <p:cNvSpPr/>
          <p:nvPr/>
        </p:nvSpPr>
        <p:spPr>
          <a:xfrm>
            <a:off x="8465574" y="2673350"/>
            <a:ext cx="1943100" cy="24384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Deep Learning/AI</a:t>
            </a:r>
            <a:endParaRPr lang="en-US" dirty="0"/>
          </a:p>
        </p:txBody>
      </p:sp>
      <p:sp>
        <p:nvSpPr>
          <p:cNvPr id="10" name="Right Arrow 9"/>
          <p:cNvSpPr/>
          <p:nvPr/>
        </p:nvSpPr>
        <p:spPr>
          <a:xfrm>
            <a:off x="3327400" y="3657600"/>
            <a:ext cx="1651000" cy="469900"/>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6921500" y="3657600"/>
            <a:ext cx="1544074" cy="469900"/>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06541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Categories of Machine Learning</a:t>
            </a:r>
            <a:endParaRPr lang="en-US" dirty="0"/>
          </a:p>
        </p:txBody>
      </p:sp>
      <p:sp>
        <p:nvSpPr>
          <p:cNvPr id="3" name="Content Placeholder 2"/>
          <p:cNvSpPr>
            <a:spLocks noGrp="1"/>
          </p:cNvSpPr>
          <p:nvPr>
            <p:ph idx="1"/>
          </p:nvPr>
        </p:nvSpPr>
        <p:spPr/>
        <p:txBody>
          <a:bodyPr/>
          <a:lstStyle/>
          <a:p>
            <a:r>
              <a:rPr lang="en-US" dirty="0" smtClean="0"/>
              <a:t>Supervised</a:t>
            </a:r>
          </a:p>
          <a:p>
            <a:pPr lvl="1"/>
            <a:r>
              <a:rPr lang="en-US" dirty="0" smtClean="0"/>
              <a:t>Most Success</a:t>
            </a:r>
          </a:p>
          <a:p>
            <a:pPr lvl="1"/>
            <a:r>
              <a:rPr lang="en-US" dirty="0" smtClean="0"/>
              <a:t>Train with Labelled Data and then you predict</a:t>
            </a:r>
          </a:p>
          <a:p>
            <a:pPr lvl="1"/>
            <a:r>
              <a:rPr lang="en-US" dirty="0" smtClean="0"/>
              <a:t>Covered more later</a:t>
            </a:r>
          </a:p>
          <a:p>
            <a:r>
              <a:rPr lang="en-US" dirty="0" smtClean="0"/>
              <a:t>Unsupervised</a:t>
            </a:r>
          </a:p>
          <a:p>
            <a:pPr lvl="1"/>
            <a:r>
              <a:rPr lang="en-US" dirty="0" smtClean="0"/>
              <a:t>Holy Grail </a:t>
            </a:r>
            <a:r>
              <a:rPr lang="mr-IN" dirty="0" smtClean="0"/>
              <a:t>–</a:t>
            </a:r>
            <a:r>
              <a:rPr lang="en-US" dirty="0" smtClean="0"/>
              <a:t> Hardest Problem to Solve</a:t>
            </a:r>
          </a:p>
          <a:p>
            <a:r>
              <a:rPr lang="en-US" dirty="0" smtClean="0"/>
              <a:t>Reinforcement Learning</a:t>
            </a:r>
          </a:p>
          <a:p>
            <a:pPr lvl="1"/>
            <a:r>
              <a:rPr lang="en-US" dirty="0" smtClean="0"/>
              <a:t>Success with Games, Robotics,  Simulations</a:t>
            </a:r>
            <a:br>
              <a:rPr lang="en-US" dirty="0" smtClean="0"/>
            </a:br>
            <a:r>
              <a:rPr lang="en-US" dirty="0" smtClean="0"/>
              <a:t/>
            </a:r>
            <a:br>
              <a:rPr lang="en-US" dirty="0" smtClean="0"/>
            </a:br>
            <a:endParaRPr lang="en-US" dirty="0"/>
          </a:p>
        </p:txBody>
      </p:sp>
    </p:spTree>
    <p:extLst>
      <p:ext uri="{BB962C8B-B14F-4D97-AF65-F5344CB8AC3E}">
        <p14:creationId xmlns:p14="http://schemas.microsoft.com/office/powerpoint/2010/main" val="1794800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From data to decisions and actions</a:t>
            </a:r>
          </a:p>
        </p:txBody>
      </p:sp>
      <p:sp>
        <p:nvSpPr>
          <p:cNvPr id="5" name="Rectangle 4"/>
          <p:cNvSpPr/>
          <p:nvPr/>
        </p:nvSpPr>
        <p:spPr bwMode="auto">
          <a:xfrm>
            <a:off x="10340407" y="1364609"/>
            <a:ext cx="1637684" cy="4498702"/>
          </a:xfrm>
          <a:prstGeom prst="rect">
            <a:avLst/>
          </a:prstGeom>
          <a:solidFill>
            <a:srgbClr val="42424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2917">
                      <a:srgbClr val="FFFFFF"/>
                    </a:gs>
                    <a:gs pos="100000">
                      <a:srgbClr val="FFFFFF"/>
                    </a:gs>
                  </a:gsLst>
                  <a:lin ang="5400000" scaled="0"/>
                </a:gradFill>
                <a:ea typeface="Segoe UI" pitchFamily="34" charset="0"/>
                <a:cs typeface="Segoe UI Semilight" panose="020B0402040204020203" pitchFamily="34" charset="0"/>
              </a:rPr>
              <a:t>Action</a:t>
            </a:r>
          </a:p>
        </p:txBody>
      </p:sp>
      <p:sp>
        <p:nvSpPr>
          <p:cNvPr id="6" name="Rectangle 5"/>
          <p:cNvSpPr/>
          <p:nvPr/>
        </p:nvSpPr>
        <p:spPr bwMode="auto">
          <a:xfrm>
            <a:off x="8128933" y="1363662"/>
            <a:ext cx="2203376" cy="4504092"/>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2917">
                      <a:srgbClr val="505050"/>
                    </a:gs>
                    <a:gs pos="100000">
                      <a:srgbClr val="505050"/>
                    </a:gs>
                  </a:gsLst>
                  <a:lin ang="5400000" scaled="0"/>
                </a:gradFill>
                <a:ea typeface="Segoe UI" pitchFamily="34" charset="0"/>
                <a:cs typeface="Segoe UI Semilight" panose="020B0402040204020203" pitchFamily="34" charset="0"/>
              </a:rPr>
              <a:t>  Decision</a:t>
            </a:r>
          </a:p>
        </p:txBody>
      </p:sp>
      <p:grpSp>
        <p:nvGrpSpPr>
          <p:cNvPr id="7" name="Group 6"/>
          <p:cNvGrpSpPr/>
          <p:nvPr/>
        </p:nvGrpSpPr>
        <p:grpSpPr>
          <a:xfrm>
            <a:off x="1862799" y="4089970"/>
            <a:ext cx="6641439" cy="868680"/>
            <a:chOff x="2315494" y="3948329"/>
            <a:chExt cx="6783351" cy="868680"/>
          </a:xfrm>
        </p:grpSpPr>
        <p:sp>
          <p:nvSpPr>
            <p:cNvPr id="8" name="Pentagon 7"/>
            <p:cNvSpPr/>
            <p:nvPr/>
          </p:nvSpPr>
          <p:spPr bwMode="auto">
            <a:xfrm>
              <a:off x="5262530" y="3948329"/>
              <a:ext cx="3836315" cy="868680"/>
            </a:xfrm>
            <a:prstGeom prst="homePlate">
              <a:avLst>
                <a:gd name="adj" fmla="val 42873"/>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9" name="Pentagon 8"/>
            <p:cNvSpPr/>
            <p:nvPr/>
          </p:nvSpPr>
          <p:spPr bwMode="auto">
            <a:xfrm>
              <a:off x="2315494" y="3948329"/>
              <a:ext cx="4489261"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Semilight" panose="020B0402040204020203" pitchFamily="34" charset="0"/>
                </a:rPr>
                <a:t>Interactive dashboards</a:t>
              </a:r>
            </a:p>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Semilight" panose="020B0402040204020203" pitchFamily="34" charset="0"/>
                </a:rPr>
                <a:t>Why did it happen? </a:t>
              </a:r>
            </a:p>
          </p:txBody>
        </p:sp>
      </p:grpSp>
      <p:grpSp>
        <p:nvGrpSpPr>
          <p:cNvPr id="10" name="Group 9"/>
          <p:cNvGrpSpPr/>
          <p:nvPr/>
        </p:nvGrpSpPr>
        <p:grpSpPr>
          <a:xfrm>
            <a:off x="1862798" y="3180867"/>
            <a:ext cx="6641440" cy="868680"/>
            <a:chOff x="2315493" y="3039226"/>
            <a:chExt cx="6783352" cy="868680"/>
          </a:xfrm>
        </p:grpSpPr>
        <p:sp>
          <p:nvSpPr>
            <p:cNvPr id="11" name="Pentagon 10"/>
            <p:cNvSpPr/>
            <p:nvPr/>
          </p:nvSpPr>
          <p:spPr bwMode="auto">
            <a:xfrm>
              <a:off x="6930203" y="3039226"/>
              <a:ext cx="2168642" cy="868680"/>
            </a:xfrm>
            <a:prstGeom prst="homePlate">
              <a:avLst>
                <a:gd name="adj" fmla="val 42873"/>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12" name="Pentagon 11"/>
            <p:cNvSpPr/>
            <p:nvPr/>
          </p:nvSpPr>
          <p:spPr bwMode="auto">
            <a:xfrm>
              <a:off x="2315493" y="3039226"/>
              <a:ext cx="5849413"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Semilight" panose="020B0402040204020203" pitchFamily="34" charset="0"/>
                </a:rPr>
                <a:t>Predictions</a:t>
              </a:r>
            </a:p>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Semilight" panose="020B0402040204020203" pitchFamily="34" charset="0"/>
                </a:rPr>
                <a:t>What will happen? </a:t>
              </a:r>
            </a:p>
          </p:txBody>
        </p:sp>
      </p:grpSp>
      <p:grpSp>
        <p:nvGrpSpPr>
          <p:cNvPr id="13" name="Group 12"/>
          <p:cNvGrpSpPr/>
          <p:nvPr/>
        </p:nvGrpSpPr>
        <p:grpSpPr>
          <a:xfrm>
            <a:off x="1862797" y="1363662"/>
            <a:ext cx="9384641" cy="1778015"/>
            <a:chOff x="2315492" y="1222021"/>
            <a:chExt cx="9384641" cy="1778015"/>
          </a:xfrm>
        </p:grpSpPr>
        <p:grpSp>
          <p:nvGrpSpPr>
            <p:cNvPr id="14" name="Group 13"/>
            <p:cNvGrpSpPr/>
            <p:nvPr/>
          </p:nvGrpSpPr>
          <p:grpSpPr>
            <a:xfrm>
              <a:off x="2315492" y="1222021"/>
              <a:ext cx="9384641" cy="1778015"/>
              <a:chOff x="2315492" y="1222021"/>
              <a:chExt cx="9384641" cy="1778015"/>
            </a:xfrm>
          </p:grpSpPr>
          <p:grpSp>
            <p:nvGrpSpPr>
              <p:cNvPr id="16" name="Group 15"/>
              <p:cNvGrpSpPr/>
              <p:nvPr/>
            </p:nvGrpSpPr>
            <p:grpSpPr>
              <a:xfrm>
                <a:off x="2315492" y="1222021"/>
                <a:ext cx="9384641" cy="1778015"/>
                <a:chOff x="2315492" y="1222021"/>
                <a:chExt cx="9384641" cy="1778015"/>
              </a:xfrm>
            </p:grpSpPr>
            <p:sp>
              <p:nvSpPr>
                <p:cNvPr id="18" name="Pentagon 17"/>
                <p:cNvSpPr/>
                <p:nvPr/>
              </p:nvSpPr>
              <p:spPr bwMode="auto">
                <a:xfrm>
                  <a:off x="2315494" y="2131356"/>
                  <a:ext cx="7555839"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19" name="Pentagon 18"/>
                <p:cNvSpPr/>
                <p:nvPr/>
              </p:nvSpPr>
              <p:spPr bwMode="auto">
                <a:xfrm>
                  <a:off x="2315492" y="1222021"/>
                  <a:ext cx="9384641" cy="91440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20" name="Rectangle 19"/>
                <p:cNvSpPr/>
                <p:nvPr/>
              </p:nvSpPr>
              <p:spPr bwMode="auto">
                <a:xfrm>
                  <a:off x="2315494" y="1222021"/>
                  <a:ext cx="4115749" cy="1778015"/>
                </a:xfrm>
                <a:prstGeom prst="rect">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Semilight" panose="020B0402040204020203" pitchFamily="34" charset="0"/>
                    </a:rPr>
                    <a:t>Recommendations</a:t>
                  </a:r>
                </a:p>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Semilight" panose="020B0402040204020203" pitchFamily="34" charset="0"/>
                    </a:rPr>
                    <a:t>What should I do? </a:t>
                  </a:r>
                </a:p>
              </p:txBody>
            </p:sp>
          </p:grpSp>
          <p:sp>
            <p:nvSpPr>
              <p:cNvPr id="17" name="TextBox 16"/>
              <p:cNvSpPr txBox="1"/>
              <p:nvPr/>
            </p:nvSpPr>
            <p:spPr>
              <a:xfrm>
                <a:off x="6899532" y="1448763"/>
                <a:ext cx="2007794" cy="489365"/>
              </a:xfrm>
              <a:prstGeom prst="rect">
                <a:avLst/>
              </a:prstGeom>
              <a:noFill/>
            </p:spPr>
            <p:txBody>
              <a:bodyPr wrap="none" lIns="182880" tIns="146304" rIns="182880" bIns="146304" rtlCol="0">
                <a:spAutoFit/>
              </a:bodyPr>
              <a:lstStyle/>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Semilight" panose="020B0402040204020203" pitchFamily="34" charset="0"/>
                  </a:rPr>
                  <a:t>Decision automation</a:t>
                </a:r>
              </a:p>
            </p:txBody>
          </p:sp>
        </p:grpSp>
        <p:sp>
          <p:nvSpPr>
            <p:cNvPr id="15" name="TextBox 14"/>
            <p:cNvSpPr txBox="1"/>
            <p:nvPr/>
          </p:nvSpPr>
          <p:spPr>
            <a:xfrm>
              <a:off x="6899532" y="2333802"/>
              <a:ext cx="1717843" cy="489365"/>
            </a:xfrm>
            <a:prstGeom prst="rect">
              <a:avLst/>
            </a:prstGeom>
            <a:noFill/>
          </p:spPr>
          <p:txBody>
            <a:bodyPr wrap="none" lIns="182880" tIns="146304" rIns="182880" bIns="146304" rtlCol="0">
              <a:spAutoFit/>
            </a:bodyPr>
            <a:lstStyle/>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Semilight" panose="020B0402040204020203" pitchFamily="34" charset="0"/>
                </a:rPr>
                <a:t>Decision support</a:t>
              </a:r>
            </a:p>
          </p:txBody>
        </p:sp>
      </p:grpSp>
      <p:sp>
        <p:nvSpPr>
          <p:cNvPr id="21" name="Rectangle 20"/>
          <p:cNvSpPr/>
          <p:nvPr/>
        </p:nvSpPr>
        <p:spPr bwMode="auto">
          <a:xfrm>
            <a:off x="469511" y="1363662"/>
            <a:ext cx="1422275" cy="4504092"/>
          </a:xfrm>
          <a:prstGeom prst="rect">
            <a:avLst/>
          </a:prstGeom>
          <a:solidFill>
            <a:srgbClr val="003C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Semilight" panose="020B0402040204020203" pitchFamily="34" charset="0"/>
              </a:rPr>
              <a:t>Data</a:t>
            </a:r>
          </a:p>
        </p:txBody>
      </p:sp>
      <p:grpSp>
        <p:nvGrpSpPr>
          <p:cNvPr id="22" name="Group 21"/>
          <p:cNvGrpSpPr/>
          <p:nvPr/>
        </p:nvGrpSpPr>
        <p:grpSpPr>
          <a:xfrm>
            <a:off x="469511" y="6030329"/>
            <a:ext cx="11508580" cy="627864"/>
            <a:chOff x="2364281" y="325489"/>
            <a:chExt cx="9194249" cy="627864"/>
          </a:xfrm>
        </p:grpSpPr>
        <p:cxnSp>
          <p:nvCxnSpPr>
            <p:cNvPr id="23" name="Straight Arrow Connector 22"/>
            <p:cNvCxnSpPr/>
            <p:nvPr/>
          </p:nvCxnSpPr>
          <p:spPr>
            <a:xfrm flipV="1">
              <a:off x="2364281" y="612768"/>
              <a:ext cx="9194249" cy="53307"/>
            </a:xfrm>
            <a:prstGeom prst="straightConnector1">
              <a:avLst/>
            </a:prstGeom>
            <a:ln w="47625">
              <a:solidFill>
                <a:srgbClr val="969696"/>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495578" y="325489"/>
              <a:ext cx="947391" cy="627864"/>
            </a:xfrm>
            <a:prstGeom prst="rect">
              <a:avLst/>
            </a:prstGeom>
            <a:solidFill>
              <a:schemeClr val="bg1"/>
            </a:solidFill>
            <a:ln>
              <a:noFill/>
            </a:ln>
          </p:spPr>
          <p:txBody>
            <a:bodyPr wrap="square" lIns="182880" tIns="146304" rIns="182880" bIns="146304" rtlCol="0">
              <a:spAutoFit/>
            </a:bodyPr>
            <a:lstStyle/>
            <a:p>
              <a:pPr>
                <a:lnSpc>
                  <a:spcPct val="90000"/>
                </a:lnSpc>
                <a:spcAft>
                  <a:spcPts val="600"/>
                </a:spcAft>
              </a:pPr>
              <a:r>
                <a:rPr lang="en-US" sz="2400" b="1" dirty="0">
                  <a:solidFill>
                    <a:srgbClr val="002060"/>
                  </a:solidFill>
                  <a:cs typeface="Segoe UI Semilight" panose="020B0402040204020203" pitchFamily="34" charset="0"/>
                </a:rPr>
                <a:t>Value</a:t>
              </a:r>
            </a:p>
          </p:txBody>
        </p:sp>
      </p:grpSp>
      <p:grpSp>
        <p:nvGrpSpPr>
          <p:cNvPr id="25" name="Group 24"/>
          <p:cNvGrpSpPr/>
          <p:nvPr/>
        </p:nvGrpSpPr>
        <p:grpSpPr>
          <a:xfrm>
            <a:off x="1891786" y="4999074"/>
            <a:ext cx="6762464" cy="868680"/>
            <a:chOff x="2352579" y="4857433"/>
            <a:chExt cx="6754366" cy="868680"/>
          </a:xfrm>
        </p:grpSpPr>
        <p:sp>
          <p:nvSpPr>
            <p:cNvPr id="26" name="Pentagon 25"/>
            <p:cNvSpPr/>
            <p:nvPr/>
          </p:nvSpPr>
          <p:spPr bwMode="auto">
            <a:xfrm>
              <a:off x="4221130" y="4857433"/>
              <a:ext cx="4735803" cy="868680"/>
            </a:xfrm>
            <a:prstGeom prst="homePlate">
              <a:avLst>
                <a:gd name="adj" fmla="val 42873"/>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27" name="Pentagon 26"/>
            <p:cNvSpPr/>
            <p:nvPr/>
          </p:nvSpPr>
          <p:spPr bwMode="auto">
            <a:xfrm>
              <a:off x="2352579" y="4857433"/>
              <a:ext cx="2946753"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Semilight" panose="020B0402040204020203" pitchFamily="34" charset="0"/>
                </a:rPr>
                <a:t>Static reports</a:t>
              </a:r>
            </a:p>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Semilight" panose="020B0402040204020203" pitchFamily="34" charset="0"/>
                </a:rPr>
                <a:t>What happened?</a:t>
              </a:r>
            </a:p>
          </p:txBody>
        </p:sp>
        <p:sp>
          <p:nvSpPr>
            <p:cNvPr id="28" name="TextBox 27"/>
            <p:cNvSpPr txBox="1"/>
            <p:nvPr/>
          </p:nvSpPr>
          <p:spPr>
            <a:xfrm>
              <a:off x="5747675" y="5071220"/>
              <a:ext cx="3359270"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rgbClr val="FFFFFF"/>
                      </a:gs>
                      <a:gs pos="30000">
                        <a:srgbClr val="FFFFFF"/>
                      </a:gs>
                    </a:gsLst>
                    <a:lin ang="5400000" scaled="0"/>
                  </a:gradFill>
                  <a:cs typeface="Segoe UI Semilight" panose="020B0402040204020203" pitchFamily="34" charset="0"/>
                </a:rPr>
                <a:t>Manual process</a:t>
              </a:r>
            </a:p>
          </p:txBody>
        </p:sp>
      </p:grpSp>
    </p:spTree>
    <p:extLst>
      <p:ext uri="{BB962C8B-B14F-4D97-AF65-F5344CB8AC3E}">
        <p14:creationId xmlns:p14="http://schemas.microsoft.com/office/powerpoint/2010/main" val="181870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3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left)">
                                      <p:cBhvr>
                                        <p:cTn id="16" dur="500"/>
                                        <p:tgtEl>
                                          <p:spTgt spid="22"/>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500"/>
                                        <p:tgtEl>
                                          <p:spTgt spid="13"/>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left)">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 Personas</a:t>
            </a:r>
            <a:endParaRPr lang="en-US" dirty="0"/>
          </a:p>
        </p:txBody>
      </p:sp>
      <p:grpSp>
        <p:nvGrpSpPr>
          <p:cNvPr id="3" name="Group 2"/>
          <p:cNvGrpSpPr/>
          <p:nvPr/>
        </p:nvGrpSpPr>
        <p:grpSpPr>
          <a:xfrm>
            <a:off x="6353121" y="3727491"/>
            <a:ext cx="3514586" cy="492443"/>
            <a:chOff x="6370637" y="4376419"/>
            <a:chExt cx="3514586" cy="492443"/>
          </a:xfrm>
          <a:solidFill>
            <a:srgbClr val="002060"/>
          </a:solidFill>
        </p:grpSpPr>
        <p:sp>
          <p:nvSpPr>
            <p:cNvPr id="4" name="Right Arrow 3"/>
            <p:cNvSpPr/>
            <p:nvPr/>
          </p:nvSpPr>
          <p:spPr bwMode="auto">
            <a:xfrm>
              <a:off x="6370637" y="4411662"/>
              <a:ext cx="914400" cy="457200"/>
            </a:xfrm>
            <a:prstGeom prst="rightArrow">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err="1">
                <a:ln w="0"/>
                <a:effectLst>
                  <a:outerShdw blurRad="38100" dist="25400" dir="5400000" algn="ctr" rotWithShape="0">
                    <a:srgbClr val="6E747A">
                      <a:alpha val="43000"/>
                    </a:srgbClr>
                  </a:outerShdw>
                </a:effectLst>
                <a:uLnTx/>
                <a:uFillTx/>
                <a:latin typeface="Segoe UI"/>
                <a:ea typeface="Segoe UI" pitchFamily="34" charset="0"/>
                <a:cs typeface="Segoe UI" pitchFamily="34" charset="0"/>
              </a:endParaRPr>
            </a:p>
          </p:txBody>
        </p:sp>
        <p:sp>
          <p:nvSpPr>
            <p:cNvPr id="5" name="TextBox 4"/>
            <p:cNvSpPr txBox="1"/>
            <p:nvPr/>
          </p:nvSpPr>
          <p:spPr>
            <a:xfrm>
              <a:off x="7437437" y="4376419"/>
              <a:ext cx="2447786" cy="492443"/>
            </a:xfrm>
            <a:prstGeom prst="rect">
              <a:avLst/>
            </a:prstGeom>
            <a:noFill/>
          </p:spPr>
          <p:txBody>
            <a:bodyPr wrap="none" lIns="0" tIns="0" rIns="0" bIns="0"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effectLst/>
                  <a:uLnTx/>
                  <a:uFillTx/>
                  <a:latin typeface="Segoe UI Light" pitchFamily="34" charset="0"/>
                </a:rPr>
                <a:t>IT Professional</a:t>
              </a:r>
            </a:p>
          </p:txBody>
        </p:sp>
      </p:grpSp>
      <p:grpSp>
        <p:nvGrpSpPr>
          <p:cNvPr id="6" name="Group 5"/>
          <p:cNvGrpSpPr/>
          <p:nvPr/>
        </p:nvGrpSpPr>
        <p:grpSpPr>
          <a:xfrm>
            <a:off x="5608637" y="2695934"/>
            <a:ext cx="3383696" cy="533400"/>
            <a:chOff x="6370637" y="3344862"/>
            <a:chExt cx="3383696" cy="533400"/>
          </a:xfrm>
          <a:solidFill>
            <a:srgbClr val="002060"/>
          </a:solidFill>
        </p:grpSpPr>
        <p:sp>
          <p:nvSpPr>
            <p:cNvPr id="7" name="Right Arrow 6"/>
            <p:cNvSpPr/>
            <p:nvPr/>
          </p:nvSpPr>
          <p:spPr bwMode="auto">
            <a:xfrm>
              <a:off x="6370637" y="3421062"/>
              <a:ext cx="914400" cy="457200"/>
            </a:xfrm>
            <a:prstGeom prst="rightArrow">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effectLst/>
                <a:uLnTx/>
                <a:uFillTx/>
                <a:latin typeface="Segoe UI"/>
                <a:ea typeface="Segoe UI" pitchFamily="34" charset="0"/>
                <a:cs typeface="Segoe UI" pitchFamily="34" charset="0"/>
              </a:endParaRPr>
            </a:p>
          </p:txBody>
        </p:sp>
        <p:sp>
          <p:nvSpPr>
            <p:cNvPr id="8" name="TextBox 7"/>
            <p:cNvSpPr txBox="1"/>
            <p:nvPr/>
          </p:nvSpPr>
          <p:spPr>
            <a:xfrm>
              <a:off x="7450817" y="3344862"/>
              <a:ext cx="2303516" cy="492443"/>
            </a:xfrm>
            <a:prstGeom prst="rect">
              <a:avLst/>
            </a:prstGeom>
            <a:noFill/>
          </p:spPr>
          <p:txBody>
            <a:bodyPr wrap="none" lIns="0" tIns="0" rIns="0" bIns="0"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effectLst/>
                  <a:uLnTx/>
                  <a:uFillTx/>
                  <a:latin typeface="Segoe UI Light" pitchFamily="34" charset="0"/>
                </a:rPr>
                <a:t>Data Scientist</a:t>
              </a:r>
            </a:p>
          </p:txBody>
        </p:sp>
      </p:grpSp>
      <p:grpSp>
        <p:nvGrpSpPr>
          <p:cNvPr id="9" name="Group 8"/>
          <p:cNvGrpSpPr/>
          <p:nvPr/>
        </p:nvGrpSpPr>
        <p:grpSpPr>
          <a:xfrm>
            <a:off x="4922837" y="1781534"/>
            <a:ext cx="5514086" cy="501939"/>
            <a:chOff x="6370637" y="2430462"/>
            <a:chExt cx="5514086" cy="501939"/>
          </a:xfrm>
          <a:solidFill>
            <a:srgbClr val="002060"/>
          </a:solidFill>
        </p:grpSpPr>
        <p:sp>
          <p:nvSpPr>
            <p:cNvPr id="10" name="Right Arrow 9"/>
            <p:cNvSpPr/>
            <p:nvPr/>
          </p:nvSpPr>
          <p:spPr bwMode="auto">
            <a:xfrm>
              <a:off x="6370637" y="2475201"/>
              <a:ext cx="914400" cy="457200"/>
            </a:xfrm>
            <a:prstGeom prst="rightArrow">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effectLst/>
                <a:uLnTx/>
                <a:uFillTx/>
                <a:latin typeface="Segoe UI"/>
                <a:ea typeface="Segoe UI" pitchFamily="34" charset="0"/>
                <a:cs typeface="Segoe UI" pitchFamily="34" charset="0"/>
              </a:endParaRPr>
            </a:p>
          </p:txBody>
        </p:sp>
        <p:sp>
          <p:nvSpPr>
            <p:cNvPr id="11" name="TextBox 10"/>
            <p:cNvSpPr txBox="1"/>
            <p:nvPr/>
          </p:nvSpPr>
          <p:spPr>
            <a:xfrm>
              <a:off x="7450817" y="2430462"/>
              <a:ext cx="4433906" cy="492443"/>
            </a:xfrm>
            <a:prstGeom prst="rect">
              <a:avLst/>
            </a:prstGeom>
            <a:noFill/>
          </p:spPr>
          <p:txBody>
            <a:bodyPr wrap="none" lIns="0" tIns="0" rIns="0" bIns="0"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effectLst/>
                  <a:uLnTx/>
                  <a:uFillTx/>
                  <a:latin typeface="Segoe UI Light" pitchFamily="34" charset="0"/>
                </a:rPr>
                <a:t>Best of </a:t>
              </a:r>
              <a:r>
                <a:rPr kumimoji="0" lang="en-US" sz="3200" b="0" i="0" u="none" strike="noStrike" kern="0" cap="none" spc="0" normalizeH="0" baseline="0" noProof="0" dirty="0" smtClean="0">
                  <a:ln>
                    <a:noFill/>
                  </a:ln>
                  <a:effectLst/>
                  <a:uLnTx/>
                  <a:uFillTx/>
                  <a:latin typeface="Segoe UI Light" pitchFamily="34" charset="0"/>
                </a:rPr>
                <a:t>Computer</a:t>
              </a:r>
              <a:r>
                <a:rPr kumimoji="0" lang="en-US" sz="3200" b="0" i="0" u="none" strike="noStrike" kern="0" cap="none" spc="0" normalizeH="0" noProof="0" dirty="0" smtClean="0">
                  <a:ln>
                    <a:noFill/>
                  </a:ln>
                  <a:effectLst/>
                  <a:uLnTx/>
                  <a:uFillTx/>
                  <a:latin typeface="Segoe UI Light" pitchFamily="34" charset="0"/>
                </a:rPr>
                <a:t> </a:t>
              </a:r>
              <a:r>
                <a:rPr kumimoji="0" lang="en-US" sz="3200" b="0" i="0" u="none" strike="noStrike" kern="0" cap="none" spc="0" normalizeH="0" baseline="0" noProof="0" dirty="0" smtClean="0">
                  <a:ln>
                    <a:noFill/>
                  </a:ln>
                  <a:effectLst/>
                  <a:uLnTx/>
                  <a:uFillTx/>
                  <a:latin typeface="Segoe UI Light" pitchFamily="34" charset="0"/>
                </a:rPr>
                <a:t>Scientist</a:t>
              </a:r>
              <a:endParaRPr kumimoji="0" lang="en-US" sz="3200" b="0" i="0" u="none" strike="noStrike" kern="0" cap="none" spc="0" normalizeH="0" baseline="0" noProof="0" dirty="0">
                <a:ln>
                  <a:noFill/>
                </a:ln>
                <a:effectLst/>
                <a:uLnTx/>
                <a:uFillTx/>
                <a:latin typeface="Segoe UI Light" pitchFamily="34" charset="0"/>
              </a:endParaRPr>
            </a:p>
          </p:txBody>
        </p:sp>
      </p:grpSp>
      <p:sp>
        <p:nvSpPr>
          <p:cNvPr id="12" name="Right Arrow 11"/>
          <p:cNvSpPr/>
          <p:nvPr/>
        </p:nvSpPr>
        <p:spPr bwMode="auto">
          <a:xfrm>
            <a:off x="7038921" y="4864777"/>
            <a:ext cx="914400" cy="457200"/>
          </a:xfrm>
          <a:prstGeom prst="rightArrow">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effectLst/>
              <a:uLnTx/>
              <a:uFillTx/>
              <a:latin typeface="Segoe UI"/>
              <a:ea typeface="Segoe UI" pitchFamily="34" charset="0"/>
              <a:cs typeface="Segoe UI" pitchFamily="34" charset="0"/>
            </a:endParaRPr>
          </a:p>
        </p:txBody>
      </p:sp>
      <p:sp>
        <p:nvSpPr>
          <p:cNvPr id="13" name="TextBox 12"/>
          <p:cNvSpPr txBox="1"/>
          <p:nvPr/>
        </p:nvSpPr>
        <p:spPr>
          <a:xfrm>
            <a:off x="8105721" y="4829534"/>
            <a:ext cx="3121047" cy="492443"/>
          </a:xfrm>
          <a:prstGeom prst="rect">
            <a:avLst/>
          </a:prstGeom>
          <a:noFill/>
        </p:spPr>
        <p:txBody>
          <a:bodyPr wrap="none" lIns="0" tIns="0" rIns="0" bIns="0" rtlCol="0">
            <a:spAutoFit/>
          </a:bodyPr>
          <a:lstStyle/>
          <a:p>
            <a:pPr defTabSz="932742"/>
            <a:r>
              <a:rPr lang="en-US" sz="3200" dirty="0">
                <a:latin typeface="Segoe UI Light" pitchFamily="34" charset="0"/>
              </a:rPr>
              <a:t>ISVs &amp; Developers</a:t>
            </a:r>
          </a:p>
        </p:txBody>
      </p:sp>
      <p:grpSp>
        <p:nvGrpSpPr>
          <p:cNvPr id="14" name="Group 13"/>
          <p:cNvGrpSpPr/>
          <p:nvPr/>
        </p:nvGrpSpPr>
        <p:grpSpPr>
          <a:xfrm>
            <a:off x="2028557" y="2476152"/>
            <a:ext cx="3530349" cy="989806"/>
            <a:chOff x="1397124" y="923218"/>
            <a:chExt cx="3530349" cy="989806"/>
          </a:xfrm>
        </p:grpSpPr>
        <p:sp>
          <p:nvSpPr>
            <p:cNvPr id="15" name="Trapezoid 14"/>
            <p:cNvSpPr/>
            <p:nvPr/>
          </p:nvSpPr>
          <p:spPr>
            <a:xfrm>
              <a:off x="1397124" y="923218"/>
              <a:ext cx="3530349" cy="989806"/>
            </a:xfrm>
            <a:prstGeom prst="trapezoid">
              <a:avLst>
                <a:gd name="adj" fmla="val 77820"/>
              </a:avLst>
            </a:prstGeom>
            <a:solidFill>
              <a:srgbClr val="002050">
                <a:lumMod val="50000"/>
                <a:lumOff val="50000"/>
              </a:srgbClr>
            </a:solidFill>
            <a:ln w="10795" cap="flat" cmpd="sng" algn="ctr">
              <a:solidFill>
                <a:srgbClr val="FFFFFF">
                  <a:hueOff val="0"/>
                  <a:satOff val="0"/>
                  <a:lumOff val="0"/>
                  <a:alphaOff val="0"/>
                </a:srgbClr>
              </a:solidFill>
              <a:prstDash val="solid"/>
            </a:ln>
            <a:effectLst/>
          </p:spPr>
        </p:sp>
        <p:sp>
          <p:nvSpPr>
            <p:cNvPr id="16" name="Trapezoid 6"/>
            <p:cNvSpPr/>
            <p:nvPr/>
          </p:nvSpPr>
          <p:spPr>
            <a:xfrm>
              <a:off x="2014935" y="923218"/>
              <a:ext cx="2294727" cy="989806"/>
            </a:xfrm>
            <a:prstGeom prst="rect">
              <a:avLst/>
            </a:prstGeom>
            <a:noFill/>
            <a:ln>
              <a:noFill/>
            </a:ln>
            <a:effectLst/>
          </p:spPr>
          <p:txBody>
            <a:bodyPr spcFirstLastPara="0" vert="horz" wrap="square" lIns="25400" tIns="25400" rIns="25400" bIns="25400" numCol="1" spcCol="1270" anchor="ctr" anchorCtr="0">
              <a:noAutofit/>
            </a:bodyPr>
            <a:lstStyle/>
            <a:p>
              <a:pPr marL="0" marR="0" lvl="0" indent="0" algn="ctr" defTabSz="889000" eaLnBrk="1" fontAlgn="auto" latinLnBrk="0" hangingPunct="1">
                <a:lnSpc>
                  <a:spcPct val="90000"/>
                </a:lnSpc>
                <a:spcBef>
                  <a:spcPct val="0"/>
                </a:spcBef>
                <a:spcAft>
                  <a:spcPct val="3500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ML Studio</a:t>
              </a:r>
            </a:p>
          </p:txBody>
        </p:sp>
      </p:grpSp>
      <p:grpSp>
        <p:nvGrpSpPr>
          <p:cNvPr id="17" name="Group 16"/>
          <p:cNvGrpSpPr/>
          <p:nvPr/>
        </p:nvGrpSpPr>
        <p:grpSpPr>
          <a:xfrm>
            <a:off x="631433" y="4579400"/>
            <a:ext cx="6324598" cy="1012134"/>
            <a:chOff x="0" y="3051462"/>
            <a:chExt cx="6324598" cy="1012134"/>
          </a:xfrm>
          <a:solidFill>
            <a:srgbClr val="002050">
              <a:lumMod val="90000"/>
              <a:lumOff val="10000"/>
            </a:srgbClr>
          </a:solidFill>
        </p:grpSpPr>
        <p:sp>
          <p:nvSpPr>
            <p:cNvPr id="18" name="Trapezoid 17"/>
            <p:cNvSpPr/>
            <p:nvPr/>
          </p:nvSpPr>
          <p:spPr>
            <a:xfrm>
              <a:off x="0" y="3051462"/>
              <a:ext cx="6324598" cy="1012134"/>
            </a:xfrm>
            <a:prstGeom prst="trapezoid">
              <a:avLst>
                <a:gd name="adj" fmla="val 77820"/>
              </a:avLst>
            </a:prstGeom>
            <a:grpFill/>
            <a:ln w="10795" cap="flat" cmpd="sng" algn="ctr">
              <a:solidFill>
                <a:srgbClr val="FFFFFF">
                  <a:hueOff val="0"/>
                  <a:satOff val="0"/>
                  <a:lumOff val="0"/>
                  <a:alphaOff val="0"/>
                </a:srgbClr>
              </a:solidFill>
              <a:prstDash val="solid"/>
            </a:ln>
            <a:effectLst/>
          </p:spPr>
        </p:sp>
        <p:sp>
          <p:nvSpPr>
            <p:cNvPr id="19" name="Trapezoid 10"/>
            <p:cNvSpPr/>
            <p:nvPr/>
          </p:nvSpPr>
          <p:spPr>
            <a:xfrm>
              <a:off x="1106804" y="3051462"/>
              <a:ext cx="4110989" cy="1012134"/>
            </a:xfrm>
            <a:prstGeom prst="rect">
              <a:avLst/>
            </a:prstGeom>
            <a:grpFill/>
            <a:ln>
              <a:noFill/>
            </a:ln>
            <a:effectLst/>
          </p:spPr>
          <p:txBody>
            <a:bodyPr spcFirstLastPara="0" vert="horz" wrap="square" lIns="25400" tIns="25400" rIns="25400" bIns="25400" numCol="1" spcCol="1270" anchor="ctr" anchorCtr="0">
              <a:noAutofit/>
            </a:bodyPr>
            <a:lstStyle/>
            <a:p>
              <a:pPr marL="0" marR="0" lvl="0" indent="0" algn="ctr" defTabSz="889000" eaLnBrk="1" fontAlgn="auto" latinLnBrk="0" hangingPunct="1">
                <a:lnSpc>
                  <a:spcPct val="90000"/>
                </a:lnSpc>
                <a:spcBef>
                  <a:spcPct val="0"/>
                </a:spcBef>
                <a:spcAft>
                  <a:spcPct val="3500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ML APIs</a:t>
              </a:r>
              <a:br>
                <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Marketplace</a:t>
              </a:r>
            </a:p>
          </p:txBody>
        </p:sp>
      </p:grpSp>
      <p:grpSp>
        <p:nvGrpSpPr>
          <p:cNvPr id="20" name="Group 19"/>
          <p:cNvGrpSpPr/>
          <p:nvPr/>
        </p:nvGrpSpPr>
        <p:grpSpPr>
          <a:xfrm>
            <a:off x="1297756" y="3465958"/>
            <a:ext cx="4991951" cy="1138438"/>
            <a:chOff x="666323" y="1913024"/>
            <a:chExt cx="4991951" cy="1138438"/>
          </a:xfrm>
          <a:solidFill>
            <a:srgbClr val="0072C6">
              <a:lumMod val="75000"/>
            </a:srgbClr>
          </a:solidFill>
        </p:grpSpPr>
        <p:sp>
          <p:nvSpPr>
            <p:cNvPr id="21" name="Trapezoid 20"/>
            <p:cNvSpPr/>
            <p:nvPr/>
          </p:nvSpPr>
          <p:spPr>
            <a:xfrm>
              <a:off x="666323" y="1913024"/>
              <a:ext cx="4991951" cy="1138438"/>
            </a:xfrm>
            <a:prstGeom prst="trapezoid">
              <a:avLst>
                <a:gd name="adj" fmla="val 77820"/>
              </a:avLst>
            </a:prstGeom>
            <a:grpFill/>
            <a:ln w="10795" cap="flat" cmpd="sng" algn="ctr">
              <a:solidFill>
                <a:srgbClr val="FFFFFF">
                  <a:hueOff val="0"/>
                  <a:satOff val="0"/>
                  <a:lumOff val="0"/>
                  <a:alphaOff val="0"/>
                </a:srgbClr>
              </a:solidFill>
              <a:prstDash val="solid"/>
            </a:ln>
            <a:effectLst/>
          </p:spPr>
        </p:sp>
        <p:sp>
          <p:nvSpPr>
            <p:cNvPr id="22" name="Trapezoid 8"/>
            <p:cNvSpPr/>
            <p:nvPr/>
          </p:nvSpPr>
          <p:spPr>
            <a:xfrm>
              <a:off x="1539915" y="1913024"/>
              <a:ext cx="3244768" cy="1138438"/>
            </a:xfrm>
            <a:prstGeom prst="rect">
              <a:avLst/>
            </a:prstGeom>
            <a:grpFill/>
            <a:ln>
              <a:noFill/>
            </a:ln>
            <a:effectLst/>
          </p:spPr>
          <p:txBody>
            <a:bodyPr spcFirstLastPara="0" vert="horz" wrap="square" lIns="25400" tIns="25400" rIns="25400" bIns="25400" numCol="1" spcCol="1270" anchor="ctr" anchorCtr="0">
              <a:noAutofit/>
            </a:bodyPr>
            <a:lstStyle/>
            <a:p>
              <a:pPr marL="0" marR="0" lvl="0" indent="0" algn="ctr" defTabSz="889000" eaLnBrk="1" fontAlgn="auto" latinLnBrk="0" hangingPunct="1">
                <a:lnSpc>
                  <a:spcPct val="90000"/>
                </a:lnSpc>
                <a:spcBef>
                  <a:spcPct val="0"/>
                </a:spcBef>
                <a:spcAft>
                  <a:spcPct val="3500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ML Operationalization</a:t>
              </a:r>
            </a:p>
          </p:txBody>
        </p:sp>
      </p:grpSp>
      <p:sp>
        <p:nvSpPr>
          <p:cNvPr id="23" name="Trapezoid 22"/>
          <p:cNvSpPr/>
          <p:nvPr/>
        </p:nvSpPr>
        <p:spPr>
          <a:xfrm>
            <a:off x="2579400" y="1560191"/>
            <a:ext cx="2428663" cy="923218"/>
          </a:xfrm>
          <a:prstGeom prst="trapezoid">
            <a:avLst>
              <a:gd name="adj" fmla="val 77820"/>
            </a:avLst>
          </a:prstGeom>
          <a:solidFill>
            <a:srgbClr val="002050">
              <a:lumMod val="25000"/>
              <a:lumOff val="75000"/>
            </a:srgbClr>
          </a:solidFill>
          <a:ln w="10795" cap="flat" cmpd="sng" algn="ctr">
            <a:solidFill>
              <a:srgbClr val="FFFFFF">
                <a:hueOff val="0"/>
                <a:satOff val="0"/>
                <a:lumOff val="0"/>
                <a:alphaOff val="0"/>
              </a:srgbClr>
            </a:solidFill>
            <a:prstDash val="solid"/>
          </a:ln>
          <a:effectLst/>
        </p:spPr>
        <p:txBody>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ML Algorithms</a:t>
            </a:r>
            <a:endParaRPr kumimoji="0" lang="en-US" sz="2000" b="1" i="0" u="none" strike="noStrike" kern="0" cap="none" spc="0" normalizeH="0" baseline="0" noProof="0" dirty="0">
              <a:ln>
                <a:noFill/>
              </a:ln>
              <a:solidFill>
                <a:srgbClr val="FFFFFF"/>
              </a:solidFill>
              <a:effectLst/>
              <a:uLnTx/>
              <a:uFillTx/>
              <a:latin typeface="Segoe UI"/>
              <a:ea typeface="+mn-ea"/>
              <a:cs typeface="+mn-cs"/>
            </a:endParaRPr>
          </a:p>
        </p:txBody>
      </p:sp>
      <p:sp>
        <p:nvSpPr>
          <p:cNvPr id="24" name="Trapezoid 4"/>
          <p:cNvSpPr/>
          <p:nvPr/>
        </p:nvSpPr>
        <p:spPr>
          <a:xfrm>
            <a:off x="2579400" y="1560191"/>
            <a:ext cx="2428663" cy="923218"/>
          </a:xfrm>
          <a:prstGeom prst="rect">
            <a:avLst/>
          </a:prstGeom>
          <a:noFill/>
          <a:ln>
            <a:noFill/>
          </a:ln>
          <a:effectLst/>
        </p:spPr>
        <p:txBody>
          <a:bodyPr spcFirstLastPara="0" vert="horz" wrap="square" lIns="25400" tIns="25400" rIns="25400" bIns="25400" numCol="1" spcCol="1270" anchor="ctr" anchorCtr="0">
            <a:noAutofit/>
          </a:bodyPr>
          <a:lstStyle/>
          <a:p>
            <a:pPr marL="0" marR="0" lvl="0" indent="0" algn="ctr" defTabSz="889000" eaLnBrk="1" fontAlgn="auto" latinLnBrk="0" hangingPunct="1">
              <a:lnSpc>
                <a:spcPct val="90000"/>
              </a:lnSpc>
              <a:spcBef>
                <a:spcPct val="0"/>
              </a:spcBef>
              <a:spcAft>
                <a:spcPct val="3500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19202239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801" y="183847"/>
            <a:ext cx="11654187" cy="644678"/>
          </a:xfrm>
        </p:spPr>
        <p:txBody>
          <a:bodyPr/>
          <a:lstStyle/>
          <a:p>
            <a:r>
              <a:rPr lang="en-US" sz="4000" dirty="0" smtClean="0"/>
              <a:t>Machine </a:t>
            </a:r>
            <a:r>
              <a:rPr lang="en-US" sz="4000" dirty="0"/>
              <a:t>Learning Ecosystem</a:t>
            </a:r>
          </a:p>
        </p:txBody>
      </p:sp>
      <p:grpSp>
        <p:nvGrpSpPr>
          <p:cNvPr id="4" name="Group 3"/>
          <p:cNvGrpSpPr/>
          <p:nvPr/>
        </p:nvGrpSpPr>
        <p:grpSpPr>
          <a:xfrm>
            <a:off x="3493742" y="2445583"/>
            <a:ext cx="2530154" cy="2078841"/>
            <a:chOff x="279190" y="1202994"/>
            <a:chExt cx="2530513" cy="2079136"/>
          </a:xfrm>
        </p:grpSpPr>
        <p:sp>
          <p:nvSpPr>
            <p:cNvPr id="5" name="Circular Arrow 4"/>
            <p:cNvSpPr/>
            <p:nvPr/>
          </p:nvSpPr>
          <p:spPr>
            <a:xfrm>
              <a:off x="562817" y="1202994"/>
              <a:ext cx="1993655" cy="1993655"/>
            </a:xfrm>
            <a:prstGeom prst="circularArrow">
              <a:avLst>
                <a:gd name="adj1" fmla="val 4668"/>
                <a:gd name="adj2" fmla="val 272909"/>
                <a:gd name="adj3" fmla="val 13466191"/>
                <a:gd name="adj4" fmla="val 17613920"/>
                <a:gd name="adj5" fmla="val 4847"/>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Freeform 5"/>
            <p:cNvSpPr/>
            <p:nvPr/>
          </p:nvSpPr>
          <p:spPr>
            <a:xfrm>
              <a:off x="995045" y="1301019"/>
              <a:ext cx="1098803" cy="549401"/>
            </a:xfrm>
            <a:custGeom>
              <a:avLst/>
              <a:gdLst>
                <a:gd name="connsiteX0" fmla="*/ 0 w 1098803"/>
                <a:gd name="connsiteY0" fmla="*/ 91569 h 549401"/>
                <a:gd name="connsiteX1" fmla="*/ 91569 w 1098803"/>
                <a:gd name="connsiteY1" fmla="*/ 0 h 549401"/>
                <a:gd name="connsiteX2" fmla="*/ 1007234 w 1098803"/>
                <a:gd name="connsiteY2" fmla="*/ 0 h 549401"/>
                <a:gd name="connsiteX3" fmla="*/ 1098803 w 1098803"/>
                <a:gd name="connsiteY3" fmla="*/ 91569 h 549401"/>
                <a:gd name="connsiteX4" fmla="*/ 1098803 w 1098803"/>
                <a:gd name="connsiteY4" fmla="*/ 457832 h 549401"/>
                <a:gd name="connsiteX5" fmla="*/ 1007234 w 1098803"/>
                <a:gd name="connsiteY5" fmla="*/ 549401 h 549401"/>
                <a:gd name="connsiteX6" fmla="*/ 91569 w 1098803"/>
                <a:gd name="connsiteY6" fmla="*/ 549401 h 549401"/>
                <a:gd name="connsiteX7" fmla="*/ 0 w 1098803"/>
                <a:gd name="connsiteY7" fmla="*/ 457832 h 549401"/>
                <a:gd name="connsiteX8" fmla="*/ 0 w 1098803"/>
                <a:gd name="connsiteY8" fmla="*/ 91569 h 5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8803" h="549401">
                  <a:moveTo>
                    <a:pt x="0" y="91569"/>
                  </a:moveTo>
                  <a:cubicBezTo>
                    <a:pt x="0" y="40997"/>
                    <a:pt x="40997" y="0"/>
                    <a:pt x="91569" y="0"/>
                  </a:cubicBezTo>
                  <a:lnTo>
                    <a:pt x="1007234" y="0"/>
                  </a:lnTo>
                  <a:cubicBezTo>
                    <a:pt x="1057806" y="0"/>
                    <a:pt x="1098803" y="40997"/>
                    <a:pt x="1098803" y="91569"/>
                  </a:cubicBezTo>
                  <a:lnTo>
                    <a:pt x="1098803" y="457832"/>
                  </a:lnTo>
                  <a:cubicBezTo>
                    <a:pt x="1098803" y="508404"/>
                    <a:pt x="1057806" y="549401"/>
                    <a:pt x="1007234" y="549401"/>
                  </a:cubicBezTo>
                  <a:lnTo>
                    <a:pt x="91569" y="549401"/>
                  </a:lnTo>
                  <a:cubicBezTo>
                    <a:pt x="40997" y="549401"/>
                    <a:pt x="0" y="508404"/>
                    <a:pt x="0" y="457832"/>
                  </a:cubicBezTo>
                  <a:lnTo>
                    <a:pt x="0" y="9156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339" tIns="76339" rIns="76339" bIns="76339" numCol="1" spcCol="1270" anchor="ctr" anchorCtr="0">
              <a:noAutofit/>
            </a:bodyPr>
            <a:lstStyle/>
            <a:p>
              <a:pPr algn="ctr" defTabSz="577739">
                <a:lnSpc>
                  <a:spcPct val="90000"/>
                </a:lnSpc>
                <a:spcBef>
                  <a:spcPct val="0"/>
                </a:spcBef>
                <a:spcAft>
                  <a:spcPct val="35000"/>
                </a:spcAft>
              </a:pPr>
              <a:r>
                <a:rPr lang="en-US" sz="1300">
                  <a:solidFill>
                    <a:srgbClr val="FFFFFF"/>
                  </a:solidFill>
                </a:rPr>
                <a:t>Get/Prepare Data</a:t>
              </a:r>
            </a:p>
          </p:txBody>
        </p:sp>
        <p:sp>
          <p:nvSpPr>
            <p:cNvPr id="7" name="Freeform 6"/>
            <p:cNvSpPr/>
            <p:nvPr/>
          </p:nvSpPr>
          <p:spPr>
            <a:xfrm>
              <a:off x="1710900" y="2016874"/>
              <a:ext cx="1098803" cy="549401"/>
            </a:xfrm>
            <a:custGeom>
              <a:avLst/>
              <a:gdLst>
                <a:gd name="connsiteX0" fmla="*/ 0 w 1098803"/>
                <a:gd name="connsiteY0" fmla="*/ 91569 h 549401"/>
                <a:gd name="connsiteX1" fmla="*/ 91569 w 1098803"/>
                <a:gd name="connsiteY1" fmla="*/ 0 h 549401"/>
                <a:gd name="connsiteX2" fmla="*/ 1007234 w 1098803"/>
                <a:gd name="connsiteY2" fmla="*/ 0 h 549401"/>
                <a:gd name="connsiteX3" fmla="*/ 1098803 w 1098803"/>
                <a:gd name="connsiteY3" fmla="*/ 91569 h 549401"/>
                <a:gd name="connsiteX4" fmla="*/ 1098803 w 1098803"/>
                <a:gd name="connsiteY4" fmla="*/ 457832 h 549401"/>
                <a:gd name="connsiteX5" fmla="*/ 1007234 w 1098803"/>
                <a:gd name="connsiteY5" fmla="*/ 549401 h 549401"/>
                <a:gd name="connsiteX6" fmla="*/ 91569 w 1098803"/>
                <a:gd name="connsiteY6" fmla="*/ 549401 h 549401"/>
                <a:gd name="connsiteX7" fmla="*/ 0 w 1098803"/>
                <a:gd name="connsiteY7" fmla="*/ 457832 h 549401"/>
                <a:gd name="connsiteX8" fmla="*/ 0 w 1098803"/>
                <a:gd name="connsiteY8" fmla="*/ 91569 h 5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8803" h="549401">
                  <a:moveTo>
                    <a:pt x="0" y="91569"/>
                  </a:moveTo>
                  <a:cubicBezTo>
                    <a:pt x="0" y="40997"/>
                    <a:pt x="40997" y="0"/>
                    <a:pt x="91569" y="0"/>
                  </a:cubicBezTo>
                  <a:lnTo>
                    <a:pt x="1007234" y="0"/>
                  </a:lnTo>
                  <a:cubicBezTo>
                    <a:pt x="1057806" y="0"/>
                    <a:pt x="1098803" y="40997"/>
                    <a:pt x="1098803" y="91569"/>
                  </a:cubicBezTo>
                  <a:lnTo>
                    <a:pt x="1098803" y="457832"/>
                  </a:lnTo>
                  <a:cubicBezTo>
                    <a:pt x="1098803" y="508404"/>
                    <a:pt x="1057806" y="549401"/>
                    <a:pt x="1007234" y="549401"/>
                  </a:cubicBezTo>
                  <a:lnTo>
                    <a:pt x="91569" y="549401"/>
                  </a:lnTo>
                  <a:cubicBezTo>
                    <a:pt x="40997" y="549401"/>
                    <a:pt x="0" y="508404"/>
                    <a:pt x="0" y="457832"/>
                  </a:cubicBezTo>
                  <a:lnTo>
                    <a:pt x="0" y="9156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339" tIns="76339" rIns="76339" bIns="76339" numCol="1" spcCol="1270" anchor="ctr" anchorCtr="0">
              <a:noAutofit/>
            </a:bodyPr>
            <a:lstStyle/>
            <a:p>
              <a:pPr algn="ctr" defTabSz="577739">
                <a:lnSpc>
                  <a:spcPct val="90000"/>
                </a:lnSpc>
                <a:spcBef>
                  <a:spcPct val="0"/>
                </a:spcBef>
                <a:spcAft>
                  <a:spcPct val="35000"/>
                </a:spcAft>
              </a:pPr>
              <a:r>
                <a:rPr lang="en-US" sz="1300" dirty="0">
                  <a:solidFill>
                    <a:srgbClr val="FFFFFF"/>
                  </a:solidFill>
                </a:rPr>
                <a:t>Build/Edit Experiment</a:t>
              </a:r>
            </a:p>
          </p:txBody>
        </p:sp>
        <p:sp>
          <p:nvSpPr>
            <p:cNvPr id="8" name="Freeform 7"/>
            <p:cNvSpPr/>
            <p:nvPr/>
          </p:nvSpPr>
          <p:spPr>
            <a:xfrm>
              <a:off x="995045" y="2732729"/>
              <a:ext cx="1098803" cy="549401"/>
            </a:xfrm>
            <a:custGeom>
              <a:avLst/>
              <a:gdLst>
                <a:gd name="connsiteX0" fmla="*/ 0 w 1098803"/>
                <a:gd name="connsiteY0" fmla="*/ 91569 h 549401"/>
                <a:gd name="connsiteX1" fmla="*/ 91569 w 1098803"/>
                <a:gd name="connsiteY1" fmla="*/ 0 h 549401"/>
                <a:gd name="connsiteX2" fmla="*/ 1007234 w 1098803"/>
                <a:gd name="connsiteY2" fmla="*/ 0 h 549401"/>
                <a:gd name="connsiteX3" fmla="*/ 1098803 w 1098803"/>
                <a:gd name="connsiteY3" fmla="*/ 91569 h 549401"/>
                <a:gd name="connsiteX4" fmla="*/ 1098803 w 1098803"/>
                <a:gd name="connsiteY4" fmla="*/ 457832 h 549401"/>
                <a:gd name="connsiteX5" fmla="*/ 1007234 w 1098803"/>
                <a:gd name="connsiteY5" fmla="*/ 549401 h 549401"/>
                <a:gd name="connsiteX6" fmla="*/ 91569 w 1098803"/>
                <a:gd name="connsiteY6" fmla="*/ 549401 h 549401"/>
                <a:gd name="connsiteX7" fmla="*/ 0 w 1098803"/>
                <a:gd name="connsiteY7" fmla="*/ 457832 h 549401"/>
                <a:gd name="connsiteX8" fmla="*/ 0 w 1098803"/>
                <a:gd name="connsiteY8" fmla="*/ 91569 h 5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8803" h="549401">
                  <a:moveTo>
                    <a:pt x="0" y="91569"/>
                  </a:moveTo>
                  <a:cubicBezTo>
                    <a:pt x="0" y="40997"/>
                    <a:pt x="40997" y="0"/>
                    <a:pt x="91569" y="0"/>
                  </a:cubicBezTo>
                  <a:lnTo>
                    <a:pt x="1007234" y="0"/>
                  </a:lnTo>
                  <a:cubicBezTo>
                    <a:pt x="1057806" y="0"/>
                    <a:pt x="1098803" y="40997"/>
                    <a:pt x="1098803" y="91569"/>
                  </a:cubicBezTo>
                  <a:lnTo>
                    <a:pt x="1098803" y="457832"/>
                  </a:lnTo>
                  <a:cubicBezTo>
                    <a:pt x="1098803" y="508404"/>
                    <a:pt x="1057806" y="549401"/>
                    <a:pt x="1007234" y="549401"/>
                  </a:cubicBezTo>
                  <a:lnTo>
                    <a:pt x="91569" y="549401"/>
                  </a:lnTo>
                  <a:cubicBezTo>
                    <a:pt x="40997" y="549401"/>
                    <a:pt x="0" y="508404"/>
                    <a:pt x="0" y="457832"/>
                  </a:cubicBezTo>
                  <a:lnTo>
                    <a:pt x="0" y="9156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339" tIns="76339" rIns="76339" bIns="76339" numCol="1" spcCol="1270" anchor="ctr" anchorCtr="0">
              <a:noAutofit/>
            </a:bodyPr>
            <a:lstStyle/>
            <a:p>
              <a:pPr algn="ctr" defTabSz="577739">
                <a:lnSpc>
                  <a:spcPct val="90000"/>
                </a:lnSpc>
                <a:spcBef>
                  <a:spcPct val="0"/>
                </a:spcBef>
                <a:spcAft>
                  <a:spcPct val="35000"/>
                </a:spcAft>
              </a:pPr>
              <a:r>
                <a:rPr lang="en-US" sz="1200" dirty="0">
                  <a:solidFill>
                    <a:srgbClr val="FFFFFF"/>
                  </a:solidFill>
                </a:rPr>
                <a:t>Create/Update Model</a:t>
              </a:r>
            </a:p>
          </p:txBody>
        </p:sp>
        <p:sp>
          <p:nvSpPr>
            <p:cNvPr id="9" name="Freeform 8"/>
            <p:cNvSpPr/>
            <p:nvPr/>
          </p:nvSpPr>
          <p:spPr>
            <a:xfrm>
              <a:off x="279190" y="2016874"/>
              <a:ext cx="1098803" cy="549401"/>
            </a:xfrm>
            <a:custGeom>
              <a:avLst/>
              <a:gdLst>
                <a:gd name="connsiteX0" fmla="*/ 0 w 1098803"/>
                <a:gd name="connsiteY0" fmla="*/ 91569 h 549401"/>
                <a:gd name="connsiteX1" fmla="*/ 91569 w 1098803"/>
                <a:gd name="connsiteY1" fmla="*/ 0 h 549401"/>
                <a:gd name="connsiteX2" fmla="*/ 1007234 w 1098803"/>
                <a:gd name="connsiteY2" fmla="*/ 0 h 549401"/>
                <a:gd name="connsiteX3" fmla="*/ 1098803 w 1098803"/>
                <a:gd name="connsiteY3" fmla="*/ 91569 h 549401"/>
                <a:gd name="connsiteX4" fmla="*/ 1098803 w 1098803"/>
                <a:gd name="connsiteY4" fmla="*/ 457832 h 549401"/>
                <a:gd name="connsiteX5" fmla="*/ 1007234 w 1098803"/>
                <a:gd name="connsiteY5" fmla="*/ 549401 h 549401"/>
                <a:gd name="connsiteX6" fmla="*/ 91569 w 1098803"/>
                <a:gd name="connsiteY6" fmla="*/ 549401 h 549401"/>
                <a:gd name="connsiteX7" fmla="*/ 0 w 1098803"/>
                <a:gd name="connsiteY7" fmla="*/ 457832 h 549401"/>
                <a:gd name="connsiteX8" fmla="*/ 0 w 1098803"/>
                <a:gd name="connsiteY8" fmla="*/ 91569 h 5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8803" h="549401">
                  <a:moveTo>
                    <a:pt x="0" y="91569"/>
                  </a:moveTo>
                  <a:cubicBezTo>
                    <a:pt x="0" y="40997"/>
                    <a:pt x="40997" y="0"/>
                    <a:pt x="91569" y="0"/>
                  </a:cubicBezTo>
                  <a:lnTo>
                    <a:pt x="1007234" y="0"/>
                  </a:lnTo>
                  <a:cubicBezTo>
                    <a:pt x="1057806" y="0"/>
                    <a:pt x="1098803" y="40997"/>
                    <a:pt x="1098803" y="91569"/>
                  </a:cubicBezTo>
                  <a:lnTo>
                    <a:pt x="1098803" y="457832"/>
                  </a:lnTo>
                  <a:cubicBezTo>
                    <a:pt x="1098803" y="508404"/>
                    <a:pt x="1057806" y="549401"/>
                    <a:pt x="1007234" y="549401"/>
                  </a:cubicBezTo>
                  <a:lnTo>
                    <a:pt x="91569" y="549401"/>
                  </a:lnTo>
                  <a:cubicBezTo>
                    <a:pt x="40997" y="549401"/>
                    <a:pt x="0" y="508404"/>
                    <a:pt x="0" y="457832"/>
                  </a:cubicBezTo>
                  <a:lnTo>
                    <a:pt x="0" y="9156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339" tIns="76339" rIns="76339" bIns="76339" numCol="1" spcCol="1270" anchor="ctr" anchorCtr="0">
              <a:noAutofit/>
            </a:bodyPr>
            <a:lstStyle/>
            <a:p>
              <a:pPr algn="ctr" defTabSz="577739">
                <a:lnSpc>
                  <a:spcPct val="90000"/>
                </a:lnSpc>
                <a:spcBef>
                  <a:spcPct val="0"/>
                </a:spcBef>
                <a:spcAft>
                  <a:spcPct val="35000"/>
                </a:spcAft>
              </a:pPr>
              <a:r>
                <a:rPr lang="en-US" sz="1300" dirty="0">
                  <a:solidFill>
                    <a:srgbClr val="FFFFFF"/>
                  </a:solidFill>
                </a:rPr>
                <a:t>Evaluate Model Results</a:t>
              </a:r>
            </a:p>
          </p:txBody>
        </p:sp>
      </p:grpSp>
      <p:sp>
        <p:nvSpPr>
          <p:cNvPr id="10" name="Right Arrow 9"/>
          <p:cNvSpPr/>
          <p:nvPr/>
        </p:nvSpPr>
        <p:spPr>
          <a:xfrm>
            <a:off x="6098998" y="3442269"/>
            <a:ext cx="642217" cy="2312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srgbClr val="FFFFFF"/>
              </a:solidFill>
            </a:endParaRPr>
          </a:p>
        </p:txBody>
      </p:sp>
      <p:graphicFrame>
        <p:nvGraphicFramePr>
          <p:cNvPr id="11" name="Diagram 10"/>
          <p:cNvGraphicFramePr/>
          <p:nvPr>
            <p:extLst>
              <p:ext uri="{D42A27DB-BD31-4B8C-83A1-F6EECF244321}">
                <p14:modId xmlns:p14="http://schemas.microsoft.com/office/powerpoint/2010/main" val="463511884"/>
              </p:ext>
            </p:extLst>
          </p:nvPr>
        </p:nvGraphicFramePr>
        <p:xfrm>
          <a:off x="7057388" y="1499355"/>
          <a:ext cx="4644023" cy="21741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ctangle 11"/>
          <p:cNvSpPr/>
          <p:nvPr/>
        </p:nvSpPr>
        <p:spPr>
          <a:xfrm>
            <a:off x="3300570" y="2005222"/>
            <a:ext cx="2809708" cy="2823481"/>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defTabSz="914225"/>
            <a:endParaRPr lang="en-US">
              <a:solidFill>
                <a:srgbClr val="505050"/>
              </a:solidFill>
            </a:endParaRPr>
          </a:p>
        </p:txBody>
      </p:sp>
      <p:sp>
        <p:nvSpPr>
          <p:cNvPr id="13" name="Rectangle 12"/>
          <p:cNvSpPr/>
          <p:nvPr/>
        </p:nvSpPr>
        <p:spPr>
          <a:xfrm>
            <a:off x="6741216" y="935319"/>
            <a:ext cx="2515404" cy="2823481"/>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defTabSz="914225"/>
            <a:endParaRPr lang="en-US">
              <a:solidFill>
                <a:srgbClr val="505050"/>
              </a:solidFill>
            </a:endParaRPr>
          </a:p>
        </p:txBody>
      </p:sp>
      <p:sp>
        <p:nvSpPr>
          <p:cNvPr id="14" name="TextBox 13"/>
          <p:cNvSpPr txBox="1"/>
          <p:nvPr/>
        </p:nvSpPr>
        <p:spPr>
          <a:xfrm>
            <a:off x="3812512" y="1977728"/>
            <a:ext cx="1669047" cy="369332"/>
          </a:xfrm>
          <a:prstGeom prst="rect">
            <a:avLst/>
          </a:prstGeom>
          <a:noFill/>
        </p:spPr>
        <p:txBody>
          <a:bodyPr wrap="none" rtlCol="0">
            <a:spAutoFit/>
          </a:bodyPr>
          <a:lstStyle/>
          <a:p>
            <a:pPr defTabSz="914225"/>
            <a:r>
              <a:rPr lang="en-US" dirty="0">
                <a:solidFill>
                  <a:srgbClr val="505050"/>
                </a:solidFill>
              </a:rPr>
              <a:t>Build ML Model</a:t>
            </a:r>
          </a:p>
        </p:txBody>
      </p:sp>
      <p:sp>
        <p:nvSpPr>
          <p:cNvPr id="15" name="TextBox 14"/>
          <p:cNvSpPr txBox="1"/>
          <p:nvPr/>
        </p:nvSpPr>
        <p:spPr>
          <a:xfrm>
            <a:off x="6741216" y="1005602"/>
            <a:ext cx="2309094" cy="369332"/>
          </a:xfrm>
          <a:prstGeom prst="rect">
            <a:avLst/>
          </a:prstGeom>
          <a:noFill/>
        </p:spPr>
        <p:txBody>
          <a:bodyPr wrap="none" rtlCol="0">
            <a:spAutoFit/>
          </a:bodyPr>
          <a:lstStyle/>
          <a:p>
            <a:pPr defTabSz="914225"/>
            <a:r>
              <a:rPr lang="en-US" dirty="0">
                <a:solidFill>
                  <a:srgbClr val="505050"/>
                </a:solidFill>
              </a:rPr>
              <a:t>Deploy as Web Service</a:t>
            </a:r>
          </a:p>
        </p:txBody>
      </p:sp>
      <p:sp>
        <p:nvSpPr>
          <p:cNvPr id="16" name="Right Arrow 15"/>
          <p:cNvSpPr/>
          <p:nvPr/>
        </p:nvSpPr>
        <p:spPr>
          <a:xfrm>
            <a:off x="2754367" y="3389609"/>
            <a:ext cx="557482" cy="2898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srgbClr val="FFFFFF"/>
              </a:solidFill>
            </a:endParaRPr>
          </a:p>
        </p:txBody>
      </p:sp>
      <p:sp>
        <p:nvSpPr>
          <p:cNvPr id="17" name="Rectangle 16"/>
          <p:cNvSpPr/>
          <p:nvPr/>
        </p:nvSpPr>
        <p:spPr>
          <a:xfrm>
            <a:off x="176573" y="1977728"/>
            <a:ext cx="2572608" cy="2823481"/>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defTabSz="914225"/>
            <a:endParaRPr lang="en-US">
              <a:solidFill>
                <a:srgbClr val="505050"/>
              </a:solidFill>
            </a:endParaRPr>
          </a:p>
        </p:txBody>
      </p:sp>
      <p:sp>
        <p:nvSpPr>
          <p:cNvPr id="18" name="TextBox 17"/>
          <p:cNvSpPr txBox="1"/>
          <p:nvPr/>
        </p:nvSpPr>
        <p:spPr>
          <a:xfrm>
            <a:off x="402094" y="1977728"/>
            <a:ext cx="2131802" cy="369332"/>
          </a:xfrm>
          <a:prstGeom prst="rect">
            <a:avLst/>
          </a:prstGeom>
          <a:noFill/>
        </p:spPr>
        <p:txBody>
          <a:bodyPr wrap="none" rtlCol="0">
            <a:spAutoFit/>
          </a:bodyPr>
          <a:lstStyle/>
          <a:p>
            <a:pPr defTabSz="914225"/>
            <a:r>
              <a:rPr lang="en-US" dirty="0">
                <a:solidFill>
                  <a:srgbClr val="505050"/>
                </a:solidFill>
              </a:rPr>
              <a:t>Provision Workspace</a:t>
            </a:r>
          </a:p>
        </p:txBody>
      </p:sp>
      <p:graphicFrame>
        <p:nvGraphicFramePr>
          <p:cNvPr id="19" name="Diagram 18"/>
          <p:cNvGraphicFramePr/>
          <p:nvPr>
            <p:extLst>
              <p:ext uri="{D42A27DB-BD31-4B8C-83A1-F6EECF244321}">
                <p14:modId xmlns:p14="http://schemas.microsoft.com/office/powerpoint/2010/main" val="1219653554"/>
              </p:ext>
            </p:extLst>
          </p:nvPr>
        </p:nvGraphicFramePr>
        <p:xfrm>
          <a:off x="223681" y="2983949"/>
          <a:ext cx="2604247" cy="124406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0" name="Rectangle 19"/>
          <p:cNvSpPr/>
          <p:nvPr/>
        </p:nvSpPr>
        <p:spPr>
          <a:xfrm>
            <a:off x="9657527" y="1952072"/>
            <a:ext cx="2383992" cy="2823481"/>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defTabSz="914225"/>
            <a:endParaRPr lang="en-US">
              <a:solidFill>
                <a:srgbClr val="505050"/>
              </a:solidFill>
            </a:endParaRPr>
          </a:p>
        </p:txBody>
      </p:sp>
      <p:sp>
        <p:nvSpPr>
          <p:cNvPr id="21" name="TextBox 20"/>
          <p:cNvSpPr txBox="1"/>
          <p:nvPr/>
        </p:nvSpPr>
        <p:spPr>
          <a:xfrm>
            <a:off x="9909850" y="2021271"/>
            <a:ext cx="1579278" cy="369332"/>
          </a:xfrm>
          <a:prstGeom prst="rect">
            <a:avLst/>
          </a:prstGeom>
          <a:noFill/>
        </p:spPr>
        <p:txBody>
          <a:bodyPr wrap="none" rtlCol="0">
            <a:spAutoFit/>
          </a:bodyPr>
          <a:lstStyle/>
          <a:p>
            <a:pPr defTabSz="914225"/>
            <a:r>
              <a:rPr lang="en-US" dirty="0">
                <a:solidFill>
                  <a:srgbClr val="505050"/>
                </a:solidFill>
              </a:rPr>
              <a:t>Publish an App</a:t>
            </a:r>
          </a:p>
        </p:txBody>
      </p:sp>
      <p:grpSp>
        <p:nvGrpSpPr>
          <p:cNvPr id="25" name="Group 24"/>
          <p:cNvGrpSpPr/>
          <p:nvPr/>
        </p:nvGrpSpPr>
        <p:grpSpPr>
          <a:xfrm>
            <a:off x="10152920" y="3148217"/>
            <a:ext cx="1393206" cy="869670"/>
            <a:chOff x="0" y="720703"/>
            <a:chExt cx="1393404" cy="869794"/>
          </a:xfrm>
        </p:grpSpPr>
        <p:sp>
          <p:nvSpPr>
            <p:cNvPr id="26" name="Rounded Rectangle 25"/>
            <p:cNvSpPr/>
            <p:nvPr/>
          </p:nvSpPr>
          <p:spPr>
            <a:xfrm>
              <a:off x="0" y="720703"/>
              <a:ext cx="1393404" cy="86979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Rounded Rectangle 4"/>
            <p:cNvSpPr/>
            <p:nvPr/>
          </p:nvSpPr>
          <p:spPr>
            <a:xfrm>
              <a:off x="42460" y="763163"/>
              <a:ext cx="1308484" cy="7848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52" tIns="60952" rIns="60952" bIns="60952" numCol="1" spcCol="1270" anchor="ctr" anchorCtr="0">
              <a:noAutofit/>
            </a:bodyPr>
            <a:lstStyle/>
            <a:p>
              <a:pPr algn="ctr" defTabSz="711064">
                <a:lnSpc>
                  <a:spcPct val="90000"/>
                </a:lnSpc>
                <a:spcBef>
                  <a:spcPct val="0"/>
                </a:spcBef>
                <a:spcAft>
                  <a:spcPct val="35000"/>
                </a:spcAft>
              </a:pPr>
              <a:r>
                <a:rPr lang="en-US" sz="1600" dirty="0" smtClean="0">
                  <a:solidFill>
                    <a:srgbClr val="FFFFFF"/>
                  </a:solidFill>
                </a:rPr>
                <a:t>Customer Integrate with App/Analytics</a:t>
              </a:r>
              <a:endParaRPr lang="en-US" sz="1600" dirty="0">
                <a:solidFill>
                  <a:srgbClr val="FFFFFF"/>
                </a:solidFill>
              </a:endParaRPr>
            </a:p>
          </p:txBody>
        </p:sp>
      </p:grpSp>
      <p:sp>
        <p:nvSpPr>
          <p:cNvPr id="28" name="Right Arrow 27"/>
          <p:cNvSpPr/>
          <p:nvPr/>
        </p:nvSpPr>
        <p:spPr>
          <a:xfrm>
            <a:off x="9256620" y="2588556"/>
            <a:ext cx="500444" cy="2898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srgbClr val="FFFFFF"/>
              </a:solidFill>
            </a:endParaRPr>
          </a:p>
        </p:txBody>
      </p:sp>
      <p:sp>
        <p:nvSpPr>
          <p:cNvPr id="29" name="Right Arrow 28"/>
          <p:cNvSpPr/>
          <p:nvPr/>
        </p:nvSpPr>
        <p:spPr>
          <a:xfrm>
            <a:off x="6098999" y="4017887"/>
            <a:ext cx="3584609" cy="1936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srgbClr val="FFFFFF"/>
              </a:solidFill>
            </a:endParaRPr>
          </a:p>
        </p:txBody>
      </p:sp>
      <p:sp>
        <p:nvSpPr>
          <p:cNvPr id="22" name="TextBox 21"/>
          <p:cNvSpPr txBox="1"/>
          <p:nvPr/>
        </p:nvSpPr>
        <p:spPr>
          <a:xfrm>
            <a:off x="7057388" y="4438955"/>
            <a:ext cx="1437683" cy="646331"/>
          </a:xfrm>
          <a:prstGeom prst="rect">
            <a:avLst/>
          </a:prstGeom>
          <a:noFill/>
        </p:spPr>
        <p:txBody>
          <a:bodyPr wrap="square" rtlCol="0">
            <a:spAutoFit/>
          </a:bodyPr>
          <a:lstStyle/>
          <a:p>
            <a:r>
              <a:rPr lang="en-US" smtClean="0"/>
              <a:t>Publish the model</a:t>
            </a:r>
            <a:endParaRPr lang="en-US"/>
          </a:p>
        </p:txBody>
      </p:sp>
    </p:spTree>
    <p:extLst>
      <p:ext uri="{BB962C8B-B14F-4D97-AF65-F5344CB8AC3E}">
        <p14:creationId xmlns:p14="http://schemas.microsoft.com/office/powerpoint/2010/main" val="156267138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5791200" y="3484881"/>
            <a:ext cx="3830320" cy="2743200"/>
            <a:chOff x="5659120" y="3647441"/>
            <a:chExt cx="3830320" cy="2743200"/>
          </a:xfrm>
        </p:grpSpPr>
        <p:sp>
          <p:nvSpPr>
            <p:cNvPr id="8" name="Isosceles Triangle 7"/>
            <p:cNvSpPr/>
            <p:nvPr/>
          </p:nvSpPr>
          <p:spPr>
            <a:xfrm rot="1641634">
              <a:off x="5659120" y="3830027"/>
              <a:ext cx="2458720" cy="196088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746240" y="3647441"/>
              <a:ext cx="2743200" cy="27432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4"/>
          <p:cNvSpPr>
            <a:spLocks noGrp="1"/>
          </p:cNvSpPr>
          <p:nvPr>
            <p:ph type="title"/>
          </p:nvPr>
        </p:nvSpPr>
        <p:spPr/>
        <p:txBody>
          <a:bodyPr/>
          <a:lstStyle/>
          <a:p>
            <a:r>
              <a:rPr lang="en-US" dirty="0"/>
              <a:t>Steps to Build a Machine Learning Solution</a:t>
            </a:r>
          </a:p>
        </p:txBody>
      </p:sp>
      <p:graphicFrame>
        <p:nvGraphicFramePr>
          <p:cNvPr id="4" name="Content Placeholder 3"/>
          <p:cNvGraphicFramePr>
            <a:graphicFrameLocks noGrp="1"/>
          </p:cNvGraphicFramePr>
          <p:nvPr>
            <p:ph idx="4294967295"/>
            <p:extLst/>
          </p:nvPr>
        </p:nvGraphicFramePr>
        <p:xfrm>
          <a:off x="1412240" y="1028700"/>
          <a:ext cx="4683760" cy="46920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p:cNvGraphicFramePr/>
          <p:nvPr>
            <p:extLst/>
          </p:nvPr>
        </p:nvGraphicFramePr>
        <p:xfrm>
          <a:off x="6715760" y="3464560"/>
          <a:ext cx="3049870" cy="299889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612891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DFA01354-8521-45CE-9D0E-B804F9D51FA9}"/>
                                            </p:graphicEl>
                                          </p:spTgt>
                                        </p:tgtEl>
                                        <p:attrNameLst>
                                          <p:attrName>style.visibility</p:attrName>
                                        </p:attrNameLst>
                                      </p:cBhvr>
                                      <p:to>
                                        <p:strVal val="visible"/>
                                      </p:to>
                                    </p:set>
                                    <p:animEffect transition="in" filter="fade">
                                      <p:cBhvr>
                                        <p:cTn id="7" dur="500"/>
                                        <p:tgtEl>
                                          <p:spTgt spid="4">
                                            <p:graphicEl>
                                              <a:dgm id="{DFA01354-8521-45CE-9D0E-B804F9D51FA9}"/>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graphicEl>
                                              <a:dgm id="{3C24FC50-C5C6-462C-8E45-CBCB342FED21}"/>
                                            </p:graphicEl>
                                          </p:spTgt>
                                        </p:tgtEl>
                                        <p:attrNameLst>
                                          <p:attrName>style.visibility</p:attrName>
                                        </p:attrNameLst>
                                      </p:cBhvr>
                                      <p:to>
                                        <p:strVal val="visible"/>
                                      </p:to>
                                    </p:set>
                                    <p:animEffect transition="in" filter="fade">
                                      <p:cBhvr>
                                        <p:cTn id="11" dur="500"/>
                                        <p:tgtEl>
                                          <p:spTgt spid="4">
                                            <p:graphicEl>
                                              <a:dgm id="{3C24FC50-C5C6-462C-8E45-CBCB342FED21}"/>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graphicEl>
                                              <a:dgm id="{DE7813E2-3F1B-44AE-8A4D-E3A2F2554899}"/>
                                            </p:graphicEl>
                                          </p:spTgt>
                                        </p:tgtEl>
                                        <p:attrNameLst>
                                          <p:attrName>style.visibility</p:attrName>
                                        </p:attrNameLst>
                                      </p:cBhvr>
                                      <p:to>
                                        <p:strVal val="visible"/>
                                      </p:to>
                                    </p:set>
                                    <p:animEffect transition="in" filter="fade">
                                      <p:cBhvr>
                                        <p:cTn id="15" dur="500"/>
                                        <p:tgtEl>
                                          <p:spTgt spid="4">
                                            <p:graphicEl>
                                              <a:dgm id="{DE7813E2-3F1B-44AE-8A4D-E3A2F2554899}"/>
                                            </p:graphic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graphicEl>
                                              <a:dgm id="{DF1BCFFA-1A13-4ECE-ABE7-2B0C98FB72CA}"/>
                                            </p:graphicEl>
                                          </p:spTgt>
                                        </p:tgtEl>
                                        <p:attrNameLst>
                                          <p:attrName>style.visibility</p:attrName>
                                        </p:attrNameLst>
                                      </p:cBhvr>
                                      <p:to>
                                        <p:strVal val="visible"/>
                                      </p:to>
                                    </p:set>
                                    <p:animEffect transition="in" filter="fade">
                                      <p:cBhvr>
                                        <p:cTn id="19" dur="500"/>
                                        <p:tgtEl>
                                          <p:spTgt spid="4">
                                            <p:graphicEl>
                                              <a:dgm id="{DF1BCFFA-1A13-4ECE-ABE7-2B0C98FB72CA}"/>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graphicEl>
                                              <a:dgm id="{AF00E959-5C43-48CD-A97C-060033D2AB03}"/>
                                            </p:graphicEl>
                                          </p:spTgt>
                                        </p:tgtEl>
                                        <p:attrNameLst>
                                          <p:attrName>style.visibility</p:attrName>
                                        </p:attrNameLst>
                                      </p:cBhvr>
                                      <p:to>
                                        <p:strVal val="visible"/>
                                      </p:to>
                                    </p:set>
                                    <p:animEffect transition="in" filter="fade">
                                      <p:cBhvr>
                                        <p:cTn id="23" dur="500"/>
                                        <p:tgtEl>
                                          <p:spTgt spid="4">
                                            <p:graphicEl>
                                              <a:dgm id="{AF00E959-5C43-48CD-A97C-060033D2AB03}"/>
                                            </p:graphic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graphicEl>
                                              <a:dgm id="{828ADA7E-B440-4137-898B-7B4B8BC5694E}"/>
                                            </p:graphicEl>
                                          </p:spTgt>
                                        </p:tgtEl>
                                        <p:attrNameLst>
                                          <p:attrName>style.visibility</p:attrName>
                                        </p:attrNameLst>
                                      </p:cBhvr>
                                      <p:to>
                                        <p:strVal val="visible"/>
                                      </p:to>
                                    </p:set>
                                    <p:animEffect transition="in" filter="fade">
                                      <p:cBhvr>
                                        <p:cTn id="27" dur="500"/>
                                        <p:tgtEl>
                                          <p:spTgt spid="4">
                                            <p:graphicEl>
                                              <a:dgm id="{828ADA7E-B440-4137-898B-7B4B8BC5694E}"/>
                                            </p:graphic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
                                            <p:graphicEl>
                                              <a:dgm id="{A337D18A-A4B8-4BE0-8517-DCC85697C88E}"/>
                                            </p:graphicEl>
                                          </p:spTgt>
                                        </p:tgtEl>
                                        <p:attrNameLst>
                                          <p:attrName>style.visibility</p:attrName>
                                        </p:attrNameLst>
                                      </p:cBhvr>
                                      <p:to>
                                        <p:strVal val="visible"/>
                                      </p:to>
                                    </p:set>
                                    <p:animEffect transition="in" filter="fade">
                                      <p:cBhvr>
                                        <p:cTn id="31" dur="500"/>
                                        <p:tgtEl>
                                          <p:spTgt spid="4">
                                            <p:graphicEl>
                                              <a:dgm id="{A337D18A-A4B8-4BE0-8517-DCC85697C88E}"/>
                                            </p:graphic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
                                            <p:graphicEl>
                                              <a:dgm id="{9A72A26C-5978-4FF1-9093-4D54A75560AF}"/>
                                            </p:graphicEl>
                                          </p:spTgt>
                                        </p:tgtEl>
                                        <p:attrNameLst>
                                          <p:attrName>style.visibility</p:attrName>
                                        </p:attrNameLst>
                                      </p:cBhvr>
                                      <p:to>
                                        <p:strVal val="visible"/>
                                      </p:to>
                                    </p:set>
                                    <p:animEffect transition="in" filter="fade">
                                      <p:cBhvr>
                                        <p:cTn id="35" dur="500"/>
                                        <p:tgtEl>
                                          <p:spTgt spid="4">
                                            <p:graphicEl>
                                              <a:dgm id="{9A72A26C-5978-4FF1-9093-4D54A75560AF}"/>
                                            </p:graphic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4">
                                            <p:graphicEl>
                                              <a:dgm id="{38B5C9CA-1FA6-4B16-8DF0-3E2FA72359BD}"/>
                                            </p:graphicEl>
                                          </p:spTgt>
                                        </p:tgtEl>
                                        <p:attrNameLst>
                                          <p:attrName>style.visibility</p:attrName>
                                        </p:attrNameLst>
                                      </p:cBhvr>
                                      <p:to>
                                        <p:strVal val="visible"/>
                                      </p:to>
                                    </p:set>
                                    <p:animEffect transition="in" filter="fade">
                                      <p:cBhvr>
                                        <p:cTn id="39" dur="500"/>
                                        <p:tgtEl>
                                          <p:spTgt spid="4">
                                            <p:graphicEl>
                                              <a:dgm id="{38B5C9CA-1FA6-4B16-8DF0-3E2FA72359BD}"/>
                                            </p:graphic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4">
                                            <p:graphicEl>
                                              <a:dgm id="{66FC7FA2-FEBD-4CF1-9360-0B12A7BD5B9B}"/>
                                            </p:graphicEl>
                                          </p:spTgt>
                                        </p:tgtEl>
                                        <p:attrNameLst>
                                          <p:attrName>style.visibility</p:attrName>
                                        </p:attrNameLst>
                                      </p:cBhvr>
                                      <p:to>
                                        <p:strVal val="visible"/>
                                      </p:to>
                                    </p:set>
                                    <p:animEffect transition="in" filter="fade">
                                      <p:cBhvr>
                                        <p:cTn id="43" dur="500"/>
                                        <p:tgtEl>
                                          <p:spTgt spid="4">
                                            <p:graphicEl>
                                              <a:dgm id="{66FC7FA2-FEBD-4CF1-9360-0B12A7BD5B9B}"/>
                                            </p:graphic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6">
                                            <p:graphicEl>
                                              <a:dgm id="{61FACFFD-3C32-45B5-A024-7D8CD673771C}"/>
                                            </p:graphicEl>
                                          </p:spTgt>
                                        </p:tgtEl>
                                        <p:attrNameLst>
                                          <p:attrName>style.visibility</p:attrName>
                                        </p:attrNameLst>
                                      </p:cBhvr>
                                      <p:to>
                                        <p:strVal val="visible"/>
                                      </p:to>
                                    </p:set>
                                    <p:animEffect transition="in" filter="fade">
                                      <p:cBhvr>
                                        <p:cTn id="51" dur="500"/>
                                        <p:tgtEl>
                                          <p:spTgt spid="6">
                                            <p:graphicEl>
                                              <a:dgm id="{61FACFFD-3C32-45B5-A024-7D8CD673771C}"/>
                                            </p:graphicEl>
                                          </p:spTgt>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6">
                                            <p:graphicEl>
                                              <a:dgm id="{56BE076D-F7E6-459C-898D-C48A8889B285}"/>
                                            </p:graphicEl>
                                          </p:spTgt>
                                        </p:tgtEl>
                                        <p:attrNameLst>
                                          <p:attrName>style.visibility</p:attrName>
                                        </p:attrNameLst>
                                      </p:cBhvr>
                                      <p:to>
                                        <p:strVal val="visible"/>
                                      </p:to>
                                    </p:set>
                                    <p:animEffect transition="in" filter="fade">
                                      <p:cBhvr>
                                        <p:cTn id="55" dur="500"/>
                                        <p:tgtEl>
                                          <p:spTgt spid="6">
                                            <p:graphicEl>
                                              <a:dgm id="{56BE076D-F7E6-459C-898D-C48A8889B285}"/>
                                            </p:graphicEl>
                                          </p:spTgt>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6">
                                            <p:graphicEl>
                                              <a:dgm id="{F700A775-0DDC-45B5-8038-6B9F15E13EF5}"/>
                                            </p:graphicEl>
                                          </p:spTgt>
                                        </p:tgtEl>
                                        <p:attrNameLst>
                                          <p:attrName>style.visibility</p:attrName>
                                        </p:attrNameLst>
                                      </p:cBhvr>
                                      <p:to>
                                        <p:strVal val="visible"/>
                                      </p:to>
                                    </p:set>
                                    <p:animEffect transition="in" filter="fade">
                                      <p:cBhvr>
                                        <p:cTn id="59" dur="500"/>
                                        <p:tgtEl>
                                          <p:spTgt spid="6">
                                            <p:graphicEl>
                                              <a:dgm id="{F700A775-0DDC-45B5-8038-6B9F15E13EF5}"/>
                                            </p:graphicEl>
                                          </p:spTgt>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6">
                                            <p:graphicEl>
                                              <a:dgm id="{A29DCF89-BF88-4E11-A633-22CD9DCD9666}"/>
                                            </p:graphicEl>
                                          </p:spTgt>
                                        </p:tgtEl>
                                        <p:attrNameLst>
                                          <p:attrName>style.visibility</p:attrName>
                                        </p:attrNameLst>
                                      </p:cBhvr>
                                      <p:to>
                                        <p:strVal val="visible"/>
                                      </p:to>
                                    </p:set>
                                    <p:animEffect transition="in" filter="fade">
                                      <p:cBhvr>
                                        <p:cTn id="63" dur="500"/>
                                        <p:tgtEl>
                                          <p:spTgt spid="6">
                                            <p:graphicEl>
                                              <a:dgm id="{A29DCF89-BF88-4E11-A633-22CD9DCD9666}"/>
                                            </p:graphicEl>
                                          </p:spTgt>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6">
                                            <p:graphicEl>
                                              <a:dgm id="{429DC0BC-9253-4192-A897-B853274FF7AA}"/>
                                            </p:graphicEl>
                                          </p:spTgt>
                                        </p:tgtEl>
                                        <p:attrNameLst>
                                          <p:attrName>style.visibility</p:attrName>
                                        </p:attrNameLst>
                                      </p:cBhvr>
                                      <p:to>
                                        <p:strVal val="visible"/>
                                      </p:to>
                                    </p:set>
                                    <p:animEffect transition="in" filter="fade">
                                      <p:cBhvr>
                                        <p:cTn id="67" dur="500"/>
                                        <p:tgtEl>
                                          <p:spTgt spid="6">
                                            <p:graphicEl>
                                              <a:dgm id="{429DC0BC-9253-4192-A897-B853274FF7AA}"/>
                                            </p:graphicEl>
                                          </p:spTgt>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6">
                                            <p:graphicEl>
                                              <a:dgm id="{D609ACAE-4C88-49E2-8C21-E50FAF8EEF10}"/>
                                            </p:graphicEl>
                                          </p:spTgt>
                                        </p:tgtEl>
                                        <p:attrNameLst>
                                          <p:attrName>style.visibility</p:attrName>
                                        </p:attrNameLst>
                                      </p:cBhvr>
                                      <p:to>
                                        <p:strVal val="visible"/>
                                      </p:to>
                                    </p:set>
                                    <p:animEffect transition="in" filter="fade">
                                      <p:cBhvr>
                                        <p:cTn id="71" dur="500"/>
                                        <p:tgtEl>
                                          <p:spTgt spid="6">
                                            <p:graphicEl>
                                              <a:dgm id="{D609ACAE-4C88-49E2-8C21-E50FAF8EEF10}"/>
                                            </p:graphicEl>
                                          </p:spTgt>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6">
                                            <p:graphicEl>
                                              <a:dgm id="{2C87F04E-1A5B-448B-8556-DA1C136E59DA}"/>
                                            </p:graphicEl>
                                          </p:spTgt>
                                        </p:tgtEl>
                                        <p:attrNameLst>
                                          <p:attrName>style.visibility</p:attrName>
                                        </p:attrNameLst>
                                      </p:cBhvr>
                                      <p:to>
                                        <p:strVal val="visible"/>
                                      </p:to>
                                    </p:set>
                                    <p:animEffect transition="in" filter="fade">
                                      <p:cBhvr>
                                        <p:cTn id="75" dur="500"/>
                                        <p:tgtEl>
                                          <p:spTgt spid="6">
                                            <p:graphicEl>
                                              <a:dgm id="{2C87F04E-1A5B-448B-8556-DA1C136E59DA}"/>
                                            </p:graphicEl>
                                          </p:spTgt>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6">
                                            <p:graphicEl>
                                              <a:dgm id="{43BC5222-2A2A-4DE1-B1E2-619CDB27BFD4}"/>
                                            </p:graphicEl>
                                          </p:spTgt>
                                        </p:tgtEl>
                                        <p:attrNameLst>
                                          <p:attrName>style.visibility</p:attrName>
                                        </p:attrNameLst>
                                      </p:cBhvr>
                                      <p:to>
                                        <p:strVal val="visible"/>
                                      </p:to>
                                    </p:set>
                                    <p:animEffect transition="in" filter="fade">
                                      <p:cBhvr>
                                        <p:cTn id="79" dur="500"/>
                                        <p:tgtEl>
                                          <p:spTgt spid="6">
                                            <p:graphicEl>
                                              <a:dgm id="{43BC5222-2A2A-4DE1-B1E2-619CDB27BFD4}"/>
                                            </p:graphicEl>
                                          </p:spTgt>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6">
                                            <p:graphicEl>
                                              <a:dgm id="{A59E113D-B3F5-43F8-A6E3-371B463FE7AB}"/>
                                            </p:graphicEl>
                                          </p:spTgt>
                                        </p:tgtEl>
                                        <p:attrNameLst>
                                          <p:attrName>style.visibility</p:attrName>
                                        </p:attrNameLst>
                                      </p:cBhvr>
                                      <p:to>
                                        <p:strVal val="visible"/>
                                      </p:to>
                                    </p:set>
                                    <p:animEffect transition="in" filter="fade">
                                      <p:cBhvr>
                                        <p:cTn id="83" dur="500"/>
                                        <p:tgtEl>
                                          <p:spTgt spid="6">
                                            <p:graphicEl>
                                              <a:dgm id="{A59E113D-B3F5-43F8-A6E3-371B463FE7AB}"/>
                                            </p:graphicEl>
                                          </p:spTgt>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6">
                                            <p:graphicEl>
                                              <a:dgm id="{ADB0B3F4-F058-41F4-89A8-79B7B0F5DE07}"/>
                                            </p:graphicEl>
                                          </p:spTgt>
                                        </p:tgtEl>
                                        <p:attrNameLst>
                                          <p:attrName>style.visibility</p:attrName>
                                        </p:attrNameLst>
                                      </p:cBhvr>
                                      <p:to>
                                        <p:strVal val="visible"/>
                                      </p:to>
                                    </p:set>
                                    <p:animEffect transition="in" filter="fade">
                                      <p:cBhvr>
                                        <p:cTn id="87" dur="500"/>
                                        <p:tgtEl>
                                          <p:spTgt spid="6">
                                            <p:graphicEl>
                                              <a:dgm id="{ADB0B3F4-F058-41F4-89A8-79B7B0F5DE0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Graphic spid="6" grpId="0">
        <p:bldSub>
          <a:bldDgm bld="one"/>
        </p:bldSub>
      </p:bldGraphic>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9070853" y="1812134"/>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Agent allocation</a:t>
            </a:r>
          </a:p>
        </p:txBody>
      </p:sp>
      <p:sp>
        <p:nvSpPr>
          <p:cNvPr id="117" name="Rectangle 116"/>
          <p:cNvSpPr/>
          <p:nvPr/>
        </p:nvSpPr>
        <p:spPr bwMode="auto">
          <a:xfrm>
            <a:off x="9070853" y="2540971"/>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Warehouse efficiency</a:t>
            </a:r>
          </a:p>
        </p:txBody>
      </p:sp>
      <p:sp>
        <p:nvSpPr>
          <p:cNvPr id="118" name="Rectangle 117"/>
          <p:cNvSpPr/>
          <p:nvPr/>
        </p:nvSpPr>
        <p:spPr bwMode="auto">
          <a:xfrm>
            <a:off x="9070853" y="3269809"/>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Smart buildings</a:t>
            </a:r>
          </a:p>
        </p:txBody>
      </p:sp>
      <p:sp>
        <p:nvSpPr>
          <p:cNvPr id="119" name="Rectangle 118"/>
          <p:cNvSpPr/>
          <p:nvPr/>
        </p:nvSpPr>
        <p:spPr bwMode="auto">
          <a:xfrm>
            <a:off x="9070853" y="3998647"/>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Predictive maintenance</a:t>
            </a:r>
          </a:p>
        </p:txBody>
      </p:sp>
      <p:sp>
        <p:nvSpPr>
          <p:cNvPr id="120" name="Rectangle 119"/>
          <p:cNvSpPr/>
          <p:nvPr/>
        </p:nvSpPr>
        <p:spPr bwMode="auto">
          <a:xfrm>
            <a:off x="9070853" y="4727482"/>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Supply chain optimization</a:t>
            </a:r>
          </a:p>
        </p:txBody>
      </p:sp>
      <p:sp>
        <p:nvSpPr>
          <p:cNvPr id="122" name="Rectangle 121"/>
          <p:cNvSpPr/>
          <p:nvPr/>
        </p:nvSpPr>
        <p:spPr bwMode="auto">
          <a:xfrm>
            <a:off x="6144031" y="1812135"/>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kern="0" dirty="0">
                <a:gradFill>
                  <a:gsLst>
                    <a:gs pos="1250">
                      <a:srgbClr val="FFFFFF"/>
                    </a:gs>
                    <a:gs pos="100000">
                      <a:srgbClr val="FFFFFF"/>
                    </a:gs>
                  </a:gsLst>
                  <a:lin ang="5400000" scaled="0"/>
                </a:gradFill>
                <a:cs typeface="Segoe UI" pitchFamily="34" charset="0"/>
              </a:rPr>
              <a:t>User segmentation</a:t>
            </a:r>
          </a:p>
        </p:txBody>
      </p:sp>
      <p:sp>
        <p:nvSpPr>
          <p:cNvPr id="123" name="Rectangle 122"/>
          <p:cNvSpPr/>
          <p:nvPr/>
        </p:nvSpPr>
        <p:spPr bwMode="auto">
          <a:xfrm>
            <a:off x="6144031" y="2540973"/>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Personalized offers</a:t>
            </a:r>
          </a:p>
        </p:txBody>
      </p:sp>
      <p:sp>
        <p:nvSpPr>
          <p:cNvPr id="124" name="Rectangle 123"/>
          <p:cNvSpPr/>
          <p:nvPr/>
        </p:nvSpPr>
        <p:spPr bwMode="auto">
          <a:xfrm>
            <a:off x="6144031" y="3269810"/>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Product </a:t>
            </a:r>
            <a:r>
              <a:rPr lang="en-US" sz="1600" spc="-98" dirty="0">
                <a:gradFill>
                  <a:gsLst>
                    <a:gs pos="1250">
                      <a:srgbClr val="FFFFFF"/>
                    </a:gs>
                    <a:gs pos="100000">
                      <a:srgbClr val="FFFFFF"/>
                    </a:gs>
                  </a:gsLst>
                  <a:lin ang="5400000" scaled="0"/>
                </a:gradFill>
              </a:rPr>
              <a:t>recommendation</a:t>
            </a:r>
          </a:p>
        </p:txBody>
      </p:sp>
      <p:sp>
        <p:nvSpPr>
          <p:cNvPr id="128" name="Rectangle 127"/>
          <p:cNvSpPr/>
          <p:nvPr/>
        </p:nvSpPr>
        <p:spPr bwMode="auto">
          <a:xfrm>
            <a:off x="284282" y="4006756"/>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Fraud detection</a:t>
            </a:r>
          </a:p>
        </p:txBody>
      </p:sp>
      <p:sp>
        <p:nvSpPr>
          <p:cNvPr id="129" name="Rectangle 128"/>
          <p:cNvSpPr/>
          <p:nvPr/>
        </p:nvSpPr>
        <p:spPr bwMode="auto">
          <a:xfrm>
            <a:off x="284282" y="4735594"/>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Risk management</a:t>
            </a:r>
          </a:p>
        </p:txBody>
      </p:sp>
      <p:sp>
        <p:nvSpPr>
          <p:cNvPr id="151" name="Rectangle 150"/>
          <p:cNvSpPr/>
          <p:nvPr/>
        </p:nvSpPr>
        <p:spPr bwMode="auto">
          <a:xfrm>
            <a:off x="3219040" y="1824534"/>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458" tIns="45702" rIns="0" bIns="45702" numCol="1" rtlCol="0" anchor="ctr" anchorCtr="0" compatLnSpc="1">
            <a:prstTxWarp prst="textNoShape">
              <a:avLst/>
            </a:prstTxWarp>
          </a:bodyPr>
          <a:lstStyle/>
          <a:p>
            <a:pPr defTabSz="913741" fontAlgn="base">
              <a:lnSpc>
                <a:spcPct val="90000"/>
              </a:lnSpc>
              <a:spcBef>
                <a:spcPct val="0"/>
              </a:spcBef>
              <a:spcAft>
                <a:spcPct val="0"/>
              </a:spcAft>
            </a:pPr>
            <a:r>
              <a:rPr lang="en-US" sz="1600" kern="0" dirty="0">
                <a:gradFill>
                  <a:gsLst>
                    <a:gs pos="1250">
                      <a:srgbClr val="FFFFFF"/>
                    </a:gs>
                    <a:gs pos="100000">
                      <a:srgbClr val="FFFFFF"/>
                    </a:gs>
                  </a:gsLst>
                  <a:lin ang="5400000" scaled="0"/>
                </a:gradFill>
                <a:cs typeface="Segoe UI" pitchFamily="34" charset="0"/>
              </a:rPr>
              <a:t>Sales forecasting</a:t>
            </a:r>
          </a:p>
        </p:txBody>
      </p:sp>
      <p:sp>
        <p:nvSpPr>
          <p:cNvPr id="154" name="Rectangle 153"/>
          <p:cNvSpPr/>
          <p:nvPr/>
        </p:nvSpPr>
        <p:spPr bwMode="auto">
          <a:xfrm>
            <a:off x="3219040" y="2553372"/>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kern="0" dirty="0">
                <a:gradFill>
                  <a:gsLst>
                    <a:gs pos="1250">
                      <a:srgbClr val="FFFFFF"/>
                    </a:gs>
                    <a:gs pos="100000">
                      <a:srgbClr val="FFFFFF"/>
                    </a:gs>
                  </a:gsLst>
                  <a:lin ang="5400000" scaled="0"/>
                </a:gradFill>
                <a:cs typeface="Segoe UI" pitchFamily="34" charset="0"/>
              </a:rPr>
              <a:t>Demand forecasting</a:t>
            </a:r>
          </a:p>
        </p:txBody>
      </p:sp>
      <p:sp>
        <p:nvSpPr>
          <p:cNvPr id="155" name="Rectangle 154"/>
          <p:cNvSpPr/>
          <p:nvPr/>
        </p:nvSpPr>
        <p:spPr bwMode="auto">
          <a:xfrm>
            <a:off x="3219040" y="3282209"/>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kern="0" dirty="0">
                <a:gradFill>
                  <a:gsLst>
                    <a:gs pos="1250">
                      <a:srgbClr val="FFFFFF"/>
                    </a:gs>
                    <a:gs pos="100000">
                      <a:srgbClr val="FFFFFF"/>
                    </a:gs>
                  </a:gsLst>
                  <a:lin ang="5400000" scaled="0"/>
                </a:gradFill>
                <a:cs typeface="Segoe UI" pitchFamily="34" charset="0"/>
              </a:rPr>
              <a:t>Sales lead scoring</a:t>
            </a:r>
          </a:p>
        </p:txBody>
      </p:sp>
      <p:sp>
        <p:nvSpPr>
          <p:cNvPr id="156" name="Rectangle 155"/>
          <p:cNvSpPr/>
          <p:nvPr/>
        </p:nvSpPr>
        <p:spPr bwMode="auto">
          <a:xfrm>
            <a:off x="3219040" y="4011047"/>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Marketing mix optimization</a:t>
            </a:r>
          </a:p>
        </p:txBody>
      </p:sp>
      <p:grpSp>
        <p:nvGrpSpPr>
          <p:cNvPr id="55" name="Group 54"/>
          <p:cNvGrpSpPr/>
          <p:nvPr/>
        </p:nvGrpSpPr>
        <p:grpSpPr>
          <a:xfrm>
            <a:off x="456314" y="4203545"/>
            <a:ext cx="392871" cy="266567"/>
            <a:chOff x="1819275" y="3757613"/>
            <a:chExt cx="982663" cy="666750"/>
          </a:xfrm>
          <a:solidFill>
            <a:schemeClr val="bg1"/>
          </a:solidFill>
        </p:grpSpPr>
        <p:sp>
          <p:nvSpPr>
            <p:cNvPr id="56" name="Freeform 24"/>
            <p:cNvSpPr>
              <a:spLocks noEditPoints="1"/>
            </p:cNvSpPr>
            <p:nvPr/>
          </p:nvSpPr>
          <p:spPr bwMode="auto">
            <a:xfrm>
              <a:off x="1819275" y="3757613"/>
              <a:ext cx="982663" cy="666750"/>
            </a:xfrm>
            <a:custGeom>
              <a:avLst/>
              <a:gdLst>
                <a:gd name="T0" fmla="*/ 231 w 262"/>
                <a:gd name="T1" fmla="*/ 51 h 178"/>
                <a:gd name="T2" fmla="*/ 196 w 262"/>
                <a:gd name="T3" fmla="*/ 35 h 178"/>
                <a:gd name="T4" fmla="*/ 183 w 262"/>
                <a:gd name="T5" fmla="*/ 15 h 178"/>
                <a:gd name="T6" fmla="*/ 163 w 262"/>
                <a:gd name="T7" fmla="*/ 0 h 178"/>
                <a:gd name="T8" fmla="*/ 141 w 262"/>
                <a:gd name="T9" fmla="*/ 29 h 178"/>
                <a:gd name="T10" fmla="*/ 141 w 262"/>
                <a:gd name="T11" fmla="*/ 30 h 178"/>
                <a:gd name="T12" fmla="*/ 121 w 262"/>
                <a:gd name="T13" fmla="*/ 30 h 178"/>
                <a:gd name="T14" fmla="*/ 121 w 262"/>
                <a:gd name="T15" fmla="*/ 29 h 178"/>
                <a:gd name="T16" fmla="*/ 99 w 262"/>
                <a:gd name="T17" fmla="*/ 0 h 178"/>
                <a:gd name="T18" fmla="*/ 79 w 262"/>
                <a:gd name="T19" fmla="*/ 15 h 178"/>
                <a:gd name="T20" fmla="*/ 66 w 262"/>
                <a:gd name="T21" fmla="*/ 35 h 178"/>
                <a:gd name="T22" fmla="*/ 31 w 262"/>
                <a:gd name="T23" fmla="*/ 51 h 178"/>
                <a:gd name="T24" fmla="*/ 0 w 262"/>
                <a:gd name="T25" fmla="*/ 119 h 178"/>
                <a:gd name="T26" fmla="*/ 60 w 262"/>
                <a:gd name="T27" fmla="*/ 178 h 178"/>
                <a:gd name="T28" fmla="*/ 118 w 262"/>
                <a:gd name="T29" fmla="*/ 134 h 178"/>
                <a:gd name="T30" fmla="*/ 144 w 262"/>
                <a:gd name="T31" fmla="*/ 134 h 178"/>
                <a:gd name="T32" fmla="*/ 202 w 262"/>
                <a:gd name="T33" fmla="*/ 178 h 178"/>
                <a:gd name="T34" fmla="*/ 262 w 262"/>
                <a:gd name="T35" fmla="*/ 119 h 178"/>
                <a:gd name="T36" fmla="*/ 231 w 262"/>
                <a:gd name="T37" fmla="*/ 51 h 178"/>
                <a:gd name="T38" fmla="*/ 60 w 262"/>
                <a:gd name="T39" fmla="*/ 160 h 178"/>
                <a:gd name="T40" fmla="*/ 18 w 262"/>
                <a:gd name="T41" fmla="*/ 119 h 178"/>
                <a:gd name="T42" fmla="*/ 60 w 262"/>
                <a:gd name="T43" fmla="*/ 77 h 178"/>
                <a:gd name="T44" fmla="*/ 102 w 262"/>
                <a:gd name="T45" fmla="*/ 119 h 178"/>
                <a:gd name="T46" fmla="*/ 60 w 262"/>
                <a:gd name="T47" fmla="*/ 160 h 178"/>
                <a:gd name="T48" fmla="*/ 202 w 262"/>
                <a:gd name="T49" fmla="*/ 160 h 178"/>
                <a:gd name="T50" fmla="*/ 160 w 262"/>
                <a:gd name="T51" fmla="*/ 119 h 178"/>
                <a:gd name="T52" fmla="*/ 202 w 262"/>
                <a:gd name="T53" fmla="*/ 77 h 178"/>
                <a:gd name="T54" fmla="*/ 244 w 262"/>
                <a:gd name="T55" fmla="*/ 119 h 178"/>
                <a:gd name="T56" fmla="*/ 202 w 262"/>
                <a:gd name="T57" fmla="*/ 16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2" h="178">
                  <a:moveTo>
                    <a:pt x="231" y="51"/>
                  </a:moveTo>
                  <a:cubicBezTo>
                    <a:pt x="220" y="41"/>
                    <a:pt x="209" y="35"/>
                    <a:pt x="196" y="35"/>
                  </a:cubicBezTo>
                  <a:cubicBezTo>
                    <a:pt x="183" y="15"/>
                    <a:pt x="183" y="15"/>
                    <a:pt x="183" y="15"/>
                  </a:cubicBezTo>
                  <a:cubicBezTo>
                    <a:pt x="177" y="8"/>
                    <a:pt x="174" y="0"/>
                    <a:pt x="163" y="0"/>
                  </a:cubicBezTo>
                  <a:cubicBezTo>
                    <a:pt x="140" y="0"/>
                    <a:pt x="141" y="29"/>
                    <a:pt x="141" y="29"/>
                  </a:cubicBezTo>
                  <a:cubicBezTo>
                    <a:pt x="141" y="29"/>
                    <a:pt x="141" y="30"/>
                    <a:pt x="141" y="30"/>
                  </a:cubicBezTo>
                  <a:cubicBezTo>
                    <a:pt x="121" y="30"/>
                    <a:pt x="121" y="30"/>
                    <a:pt x="121" y="30"/>
                  </a:cubicBezTo>
                  <a:cubicBezTo>
                    <a:pt x="121" y="30"/>
                    <a:pt x="121" y="29"/>
                    <a:pt x="121" y="29"/>
                  </a:cubicBezTo>
                  <a:cubicBezTo>
                    <a:pt x="121" y="29"/>
                    <a:pt x="122" y="0"/>
                    <a:pt x="99" y="0"/>
                  </a:cubicBezTo>
                  <a:cubicBezTo>
                    <a:pt x="88" y="0"/>
                    <a:pt x="85" y="8"/>
                    <a:pt x="79" y="15"/>
                  </a:cubicBezTo>
                  <a:cubicBezTo>
                    <a:pt x="66" y="35"/>
                    <a:pt x="66" y="35"/>
                    <a:pt x="66" y="35"/>
                  </a:cubicBezTo>
                  <a:cubicBezTo>
                    <a:pt x="53" y="35"/>
                    <a:pt x="42" y="41"/>
                    <a:pt x="31" y="51"/>
                  </a:cubicBezTo>
                  <a:cubicBezTo>
                    <a:pt x="31" y="51"/>
                    <a:pt x="0" y="84"/>
                    <a:pt x="0" y="119"/>
                  </a:cubicBezTo>
                  <a:cubicBezTo>
                    <a:pt x="0" y="151"/>
                    <a:pt x="27" y="178"/>
                    <a:pt x="60" y="178"/>
                  </a:cubicBezTo>
                  <a:cubicBezTo>
                    <a:pt x="88" y="178"/>
                    <a:pt x="112" y="159"/>
                    <a:pt x="118" y="134"/>
                  </a:cubicBezTo>
                  <a:cubicBezTo>
                    <a:pt x="144" y="134"/>
                    <a:pt x="144" y="134"/>
                    <a:pt x="144" y="134"/>
                  </a:cubicBezTo>
                  <a:cubicBezTo>
                    <a:pt x="150" y="159"/>
                    <a:pt x="174" y="178"/>
                    <a:pt x="202" y="178"/>
                  </a:cubicBezTo>
                  <a:cubicBezTo>
                    <a:pt x="235" y="178"/>
                    <a:pt x="262" y="151"/>
                    <a:pt x="262" y="119"/>
                  </a:cubicBezTo>
                  <a:cubicBezTo>
                    <a:pt x="262" y="84"/>
                    <a:pt x="231" y="51"/>
                    <a:pt x="231" y="51"/>
                  </a:cubicBezTo>
                  <a:close/>
                  <a:moveTo>
                    <a:pt x="60" y="160"/>
                  </a:moveTo>
                  <a:cubicBezTo>
                    <a:pt x="37" y="160"/>
                    <a:pt x="18" y="141"/>
                    <a:pt x="18" y="119"/>
                  </a:cubicBezTo>
                  <a:cubicBezTo>
                    <a:pt x="18" y="96"/>
                    <a:pt x="37" y="77"/>
                    <a:pt x="60" y="77"/>
                  </a:cubicBezTo>
                  <a:cubicBezTo>
                    <a:pt x="83" y="77"/>
                    <a:pt x="102" y="96"/>
                    <a:pt x="102" y="119"/>
                  </a:cubicBezTo>
                  <a:cubicBezTo>
                    <a:pt x="102" y="141"/>
                    <a:pt x="83" y="160"/>
                    <a:pt x="60" y="160"/>
                  </a:cubicBezTo>
                  <a:close/>
                  <a:moveTo>
                    <a:pt x="202" y="160"/>
                  </a:moveTo>
                  <a:cubicBezTo>
                    <a:pt x="179" y="160"/>
                    <a:pt x="160" y="141"/>
                    <a:pt x="160" y="119"/>
                  </a:cubicBezTo>
                  <a:cubicBezTo>
                    <a:pt x="160" y="96"/>
                    <a:pt x="179" y="77"/>
                    <a:pt x="202" y="77"/>
                  </a:cubicBezTo>
                  <a:cubicBezTo>
                    <a:pt x="225" y="77"/>
                    <a:pt x="244" y="96"/>
                    <a:pt x="244" y="119"/>
                  </a:cubicBezTo>
                  <a:cubicBezTo>
                    <a:pt x="244" y="141"/>
                    <a:pt x="225" y="160"/>
                    <a:pt x="202" y="160"/>
                  </a:cubicBez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57" name="Oval 25"/>
            <p:cNvSpPr>
              <a:spLocks noChangeArrowheads="1"/>
            </p:cNvSpPr>
            <p:nvPr/>
          </p:nvSpPr>
          <p:spPr bwMode="auto">
            <a:xfrm>
              <a:off x="2257425" y="3986213"/>
              <a:ext cx="104775" cy="104775"/>
            </a:xfrm>
            <a:prstGeom prst="ellipse">
              <a:avLst/>
            </a:pr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grpSp>
      <p:grpSp>
        <p:nvGrpSpPr>
          <p:cNvPr id="58" name="Group 15"/>
          <p:cNvGrpSpPr>
            <a:grpSpLocks noChangeAspect="1"/>
          </p:cNvGrpSpPr>
          <p:nvPr/>
        </p:nvGrpSpPr>
        <p:grpSpPr bwMode="auto">
          <a:xfrm>
            <a:off x="6309422" y="3424600"/>
            <a:ext cx="421264" cy="394818"/>
            <a:chOff x="1441" y="-65"/>
            <a:chExt cx="4795" cy="4494"/>
          </a:xfrm>
          <a:solidFill>
            <a:schemeClr val="bg1"/>
          </a:solidFill>
        </p:grpSpPr>
        <p:sp>
          <p:nvSpPr>
            <p:cNvPr id="59" name="Freeform 16"/>
            <p:cNvSpPr>
              <a:spLocks/>
            </p:cNvSpPr>
            <p:nvPr/>
          </p:nvSpPr>
          <p:spPr bwMode="auto">
            <a:xfrm>
              <a:off x="1599" y="37"/>
              <a:ext cx="2204" cy="1018"/>
            </a:xfrm>
            <a:custGeom>
              <a:avLst/>
              <a:gdLst>
                <a:gd name="T0" fmla="*/ 906 w 933"/>
                <a:gd name="T1" fmla="*/ 137 h 431"/>
                <a:gd name="T2" fmla="*/ 899 w 933"/>
                <a:gd name="T3" fmla="*/ 192 h 431"/>
                <a:gd name="T4" fmla="*/ 287 w 933"/>
                <a:gd name="T5" fmla="*/ 419 h 431"/>
                <a:gd name="T6" fmla="*/ 188 w 933"/>
                <a:gd name="T7" fmla="*/ 398 h 431"/>
                <a:gd name="T8" fmla="*/ 23 w 933"/>
                <a:gd name="T9" fmla="*/ 237 h 431"/>
                <a:gd name="T10" fmla="*/ 38 w 933"/>
                <a:gd name="T11" fmla="*/ 179 h 431"/>
                <a:gd name="T12" fmla="*/ 638 w 933"/>
                <a:gd name="T13" fmla="*/ 9 h 431"/>
                <a:gd name="T14" fmla="*/ 745 w 933"/>
                <a:gd name="T15" fmla="*/ 27 h 431"/>
                <a:gd name="T16" fmla="*/ 906 w 933"/>
                <a:gd name="T17" fmla="*/ 137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431">
                  <a:moveTo>
                    <a:pt x="906" y="137"/>
                  </a:moveTo>
                  <a:cubicBezTo>
                    <a:pt x="933" y="156"/>
                    <a:pt x="930" y="180"/>
                    <a:pt x="899" y="192"/>
                  </a:cubicBezTo>
                  <a:cubicBezTo>
                    <a:pt x="287" y="419"/>
                    <a:pt x="287" y="419"/>
                    <a:pt x="287" y="419"/>
                  </a:cubicBezTo>
                  <a:cubicBezTo>
                    <a:pt x="256" y="431"/>
                    <a:pt x="212" y="422"/>
                    <a:pt x="188" y="398"/>
                  </a:cubicBezTo>
                  <a:cubicBezTo>
                    <a:pt x="23" y="237"/>
                    <a:pt x="23" y="237"/>
                    <a:pt x="23" y="237"/>
                  </a:cubicBezTo>
                  <a:cubicBezTo>
                    <a:pt x="0" y="214"/>
                    <a:pt x="6" y="188"/>
                    <a:pt x="38" y="179"/>
                  </a:cubicBezTo>
                  <a:cubicBezTo>
                    <a:pt x="638" y="9"/>
                    <a:pt x="638" y="9"/>
                    <a:pt x="638" y="9"/>
                  </a:cubicBezTo>
                  <a:cubicBezTo>
                    <a:pt x="669" y="0"/>
                    <a:pt x="718" y="8"/>
                    <a:pt x="745" y="27"/>
                  </a:cubicBezTo>
                  <a:lnTo>
                    <a:pt x="906" y="137"/>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60" name="Freeform 17"/>
            <p:cNvSpPr>
              <a:spLocks/>
            </p:cNvSpPr>
            <p:nvPr/>
          </p:nvSpPr>
          <p:spPr bwMode="auto">
            <a:xfrm>
              <a:off x="3973" y="-65"/>
              <a:ext cx="2171" cy="1120"/>
            </a:xfrm>
            <a:custGeom>
              <a:avLst/>
              <a:gdLst>
                <a:gd name="T0" fmla="*/ 743 w 919"/>
                <a:gd name="T1" fmla="*/ 437 h 474"/>
                <a:gd name="T2" fmla="*/ 649 w 919"/>
                <a:gd name="T3" fmla="*/ 462 h 474"/>
                <a:gd name="T4" fmla="*/ 39 w 919"/>
                <a:gd name="T5" fmla="*/ 235 h 474"/>
                <a:gd name="T6" fmla="*/ 21 w 919"/>
                <a:gd name="T7" fmla="*/ 168 h 474"/>
                <a:gd name="T8" fmla="*/ 128 w 919"/>
                <a:gd name="T9" fmla="*/ 39 h 474"/>
                <a:gd name="T10" fmla="*/ 224 w 919"/>
                <a:gd name="T11" fmla="*/ 9 h 474"/>
                <a:gd name="T12" fmla="*/ 878 w 919"/>
                <a:gd name="T13" fmla="*/ 183 h 474"/>
                <a:gd name="T14" fmla="*/ 898 w 919"/>
                <a:gd name="T15" fmla="*/ 245 h 474"/>
                <a:gd name="T16" fmla="*/ 743 w 919"/>
                <a:gd name="T17" fmla="*/ 43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9" h="474">
                  <a:moveTo>
                    <a:pt x="743" y="437"/>
                  </a:moveTo>
                  <a:cubicBezTo>
                    <a:pt x="722" y="462"/>
                    <a:pt x="680" y="474"/>
                    <a:pt x="649" y="462"/>
                  </a:cubicBezTo>
                  <a:cubicBezTo>
                    <a:pt x="39" y="235"/>
                    <a:pt x="39" y="235"/>
                    <a:pt x="39" y="235"/>
                  </a:cubicBezTo>
                  <a:cubicBezTo>
                    <a:pt x="8" y="223"/>
                    <a:pt x="0" y="193"/>
                    <a:pt x="21" y="168"/>
                  </a:cubicBezTo>
                  <a:cubicBezTo>
                    <a:pt x="128" y="39"/>
                    <a:pt x="128" y="39"/>
                    <a:pt x="128" y="39"/>
                  </a:cubicBezTo>
                  <a:cubicBezTo>
                    <a:pt x="149" y="14"/>
                    <a:pt x="193" y="0"/>
                    <a:pt x="224" y="9"/>
                  </a:cubicBezTo>
                  <a:cubicBezTo>
                    <a:pt x="878" y="183"/>
                    <a:pt x="878" y="183"/>
                    <a:pt x="878" y="183"/>
                  </a:cubicBezTo>
                  <a:cubicBezTo>
                    <a:pt x="910" y="192"/>
                    <a:pt x="919" y="220"/>
                    <a:pt x="898" y="245"/>
                  </a:cubicBezTo>
                  <a:lnTo>
                    <a:pt x="743" y="437"/>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61" name="Freeform 18"/>
            <p:cNvSpPr>
              <a:spLocks/>
            </p:cNvSpPr>
            <p:nvPr/>
          </p:nvSpPr>
          <p:spPr bwMode="auto">
            <a:xfrm>
              <a:off x="3983" y="1142"/>
              <a:ext cx="2253" cy="1385"/>
            </a:xfrm>
            <a:custGeom>
              <a:avLst/>
              <a:gdLst>
                <a:gd name="T0" fmla="*/ 291 w 954"/>
                <a:gd name="T1" fmla="*/ 562 h 586"/>
                <a:gd name="T2" fmla="*/ 393 w 954"/>
                <a:gd name="T3" fmla="*/ 571 h 586"/>
                <a:gd name="T4" fmla="*/ 919 w 954"/>
                <a:gd name="T5" fmla="*/ 304 h 586"/>
                <a:gd name="T6" fmla="*/ 931 w 954"/>
                <a:gd name="T7" fmla="*/ 233 h 586"/>
                <a:gd name="T8" fmla="*/ 743 w 954"/>
                <a:gd name="T9" fmla="*/ 32 h 586"/>
                <a:gd name="T10" fmla="*/ 647 w 954"/>
                <a:gd name="T11" fmla="*/ 13 h 586"/>
                <a:gd name="T12" fmla="*/ 33 w 954"/>
                <a:gd name="T13" fmla="*/ 296 h 586"/>
                <a:gd name="T14" fmla="*/ 26 w 954"/>
                <a:gd name="T15" fmla="*/ 357 h 586"/>
                <a:gd name="T16" fmla="*/ 291 w 954"/>
                <a:gd name="T17" fmla="*/ 56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4" h="586">
                  <a:moveTo>
                    <a:pt x="291" y="562"/>
                  </a:moveTo>
                  <a:cubicBezTo>
                    <a:pt x="318" y="582"/>
                    <a:pt x="363" y="586"/>
                    <a:pt x="393" y="571"/>
                  </a:cubicBezTo>
                  <a:cubicBezTo>
                    <a:pt x="919" y="304"/>
                    <a:pt x="919" y="304"/>
                    <a:pt x="919" y="304"/>
                  </a:cubicBezTo>
                  <a:cubicBezTo>
                    <a:pt x="948" y="289"/>
                    <a:pt x="954" y="257"/>
                    <a:pt x="931" y="233"/>
                  </a:cubicBezTo>
                  <a:cubicBezTo>
                    <a:pt x="743" y="32"/>
                    <a:pt x="743" y="32"/>
                    <a:pt x="743" y="32"/>
                  </a:cubicBezTo>
                  <a:cubicBezTo>
                    <a:pt x="720" y="8"/>
                    <a:pt x="677" y="0"/>
                    <a:pt x="647" y="13"/>
                  </a:cubicBezTo>
                  <a:cubicBezTo>
                    <a:pt x="33" y="296"/>
                    <a:pt x="33" y="296"/>
                    <a:pt x="33" y="296"/>
                  </a:cubicBezTo>
                  <a:cubicBezTo>
                    <a:pt x="3" y="309"/>
                    <a:pt x="0" y="337"/>
                    <a:pt x="26" y="357"/>
                  </a:cubicBezTo>
                  <a:lnTo>
                    <a:pt x="291" y="562"/>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62" name="Freeform 19"/>
            <p:cNvSpPr>
              <a:spLocks/>
            </p:cNvSpPr>
            <p:nvPr/>
          </p:nvSpPr>
          <p:spPr bwMode="auto">
            <a:xfrm>
              <a:off x="1441" y="1142"/>
              <a:ext cx="2369" cy="1503"/>
            </a:xfrm>
            <a:custGeom>
              <a:avLst/>
              <a:gdLst>
                <a:gd name="T0" fmla="*/ 704 w 1003"/>
                <a:gd name="T1" fmla="*/ 609 h 636"/>
                <a:gd name="T2" fmla="*/ 607 w 1003"/>
                <a:gd name="T3" fmla="*/ 619 h 636"/>
                <a:gd name="T4" fmla="*/ 31 w 1003"/>
                <a:gd name="T5" fmla="*/ 291 h 636"/>
                <a:gd name="T6" fmla="*/ 25 w 1003"/>
                <a:gd name="T7" fmla="*/ 222 h 636"/>
                <a:gd name="T8" fmla="*/ 252 w 1003"/>
                <a:gd name="T9" fmla="*/ 27 h 636"/>
                <a:gd name="T10" fmla="*/ 353 w 1003"/>
                <a:gd name="T11" fmla="*/ 13 h 636"/>
                <a:gd name="T12" fmla="*/ 968 w 1003"/>
                <a:gd name="T13" fmla="*/ 296 h 636"/>
                <a:gd name="T14" fmla="*/ 978 w 1003"/>
                <a:gd name="T15" fmla="*/ 361 h 636"/>
                <a:gd name="T16" fmla="*/ 704 w 1003"/>
                <a:gd name="T17" fmla="*/ 609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3" h="636">
                  <a:moveTo>
                    <a:pt x="704" y="609"/>
                  </a:moveTo>
                  <a:cubicBezTo>
                    <a:pt x="679" y="631"/>
                    <a:pt x="636" y="636"/>
                    <a:pt x="607" y="619"/>
                  </a:cubicBezTo>
                  <a:cubicBezTo>
                    <a:pt x="31" y="291"/>
                    <a:pt x="31" y="291"/>
                    <a:pt x="31" y="291"/>
                  </a:cubicBezTo>
                  <a:cubicBezTo>
                    <a:pt x="2" y="274"/>
                    <a:pt x="0" y="243"/>
                    <a:pt x="25" y="222"/>
                  </a:cubicBezTo>
                  <a:cubicBezTo>
                    <a:pt x="252" y="27"/>
                    <a:pt x="252" y="27"/>
                    <a:pt x="252" y="27"/>
                  </a:cubicBezTo>
                  <a:cubicBezTo>
                    <a:pt x="278" y="6"/>
                    <a:pt x="323" y="0"/>
                    <a:pt x="353" y="13"/>
                  </a:cubicBezTo>
                  <a:cubicBezTo>
                    <a:pt x="968" y="296"/>
                    <a:pt x="968" y="296"/>
                    <a:pt x="968" y="296"/>
                  </a:cubicBezTo>
                  <a:cubicBezTo>
                    <a:pt x="998" y="309"/>
                    <a:pt x="1003" y="339"/>
                    <a:pt x="978" y="361"/>
                  </a:cubicBezTo>
                  <a:lnTo>
                    <a:pt x="704" y="609"/>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63" name="Freeform 20"/>
            <p:cNvSpPr>
              <a:spLocks/>
            </p:cNvSpPr>
            <p:nvPr/>
          </p:nvSpPr>
          <p:spPr bwMode="auto">
            <a:xfrm>
              <a:off x="2137" y="2286"/>
              <a:ext cx="1644" cy="2143"/>
            </a:xfrm>
            <a:custGeom>
              <a:avLst/>
              <a:gdLst>
                <a:gd name="T0" fmla="*/ 696 w 696"/>
                <a:gd name="T1" fmla="*/ 42 h 907"/>
                <a:gd name="T2" fmla="*/ 651 w 696"/>
                <a:gd name="T3" fmla="*/ 23 h 907"/>
                <a:gd name="T4" fmla="*/ 417 w 696"/>
                <a:gd name="T5" fmla="*/ 234 h 907"/>
                <a:gd name="T6" fmla="*/ 320 w 696"/>
                <a:gd name="T7" fmla="*/ 245 h 907"/>
                <a:gd name="T8" fmla="*/ 52 w 696"/>
                <a:gd name="T9" fmla="*/ 92 h 907"/>
                <a:gd name="T10" fmla="*/ 0 w 696"/>
                <a:gd name="T11" fmla="*/ 122 h 907"/>
                <a:gd name="T12" fmla="*/ 0 w 696"/>
                <a:gd name="T13" fmla="*/ 530 h 907"/>
                <a:gd name="T14" fmla="*/ 54 w 696"/>
                <a:gd name="T15" fmla="*/ 615 h 907"/>
                <a:gd name="T16" fmla="*/ 642 w 696"/>
                <a:gd name="T17" fmla="*/ 893 h 907"/>
                <a:gd name="T18" fmla="*/ 696 w 696"/>
                <a:gd name="T19" fmla="*/ 859 h 907"/>
                <a:gd name="T20" fmla="*/ 696 w 696"/>
                <a:gd name="T21" fmla="*/ 42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907">
                  <a:moveTo>
                    <a:pt x="696" y="42"/>
                  </a:moveTo>
                  <a:cubicBezTo>
                    <a:pt x="696" y="9"/>
                    <a:pt x="676" y="0"/>
                    <a:pt x="651" y="23"/>
                  </a:cubicBezTo>
                  <a:cubicBezTo>
                    <a:pt x="417" y="234"/>
                    <a:pt x="417" y="234"/>
                    <a:pt x="417" y="234"/>
                  </a:cubicBezTo>
                  <a:cubicBezTo>
                    <a:pt x="393" y="256"/>
                    <a:pt x="349" y="261"/>
                    <a:pt x="320" y="245"/>
                  </a:cubicBezTo>
                  <a:cubicBezTo>
                    <a:pt x="52" y="92"/>
                    <a:pt x="52" y="92"/>
                    <a:pt x="52" y="92"/>
                  </a:cubicBezTo>
                  <a:cubicBezTo>
                    <a:pt x="23" y="75"/>
                    <a:pt x="0" y="89"/>
                    <a:pt x="0" y="122"/>
                  </a:cubicBezTo>
                  <a:cubicBezTo>
                    <a:pt x="0" y="530"/>
                    <a:pt x="0" y="530"/>
                    <a:pt x="0" y="530"/>
                  </a:cubicBezTo>
                  <a:cubicBezTo>
                    <a:pt x="0" y="563"/>
                    <a:pt x="24" y="601"/>
                    <a:pt x="54" y="615"/>
                  </a:cubicBezTo>
                  <a:cubicBezTo>
                    <a:pt x="642" y="893"/>
                    <a:pt x="642" y="893"/>
                    <a:pt x="642" y="893"/>
                  </a:cubicBezTo>
                  <a:cubicBezTo>
                    <a:pt x="672" y="907"/>
                    <a:pt x="696" y="892"/>
                    <a:pt x="696" y="859"/>
                  </a:cubicBezTo>
                  <a:lnTo>
                    <a:pt x="696" y="42"/>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64" name="Freeform 21"/>
            <p:cNvSpPr>
              <a:spLocks/>
            </p:cNvSpPr>
            <p:nvPr/>
          </p:nvSpPr>
          <p:spPr bwMode="auto">
            <a:xfrm>
              <a:off x="3999" y="2256"/>
              <a:ext cx="1635" cy="2168"/>
            </a:xfrm>
            <a:custGeom>
              <a:avLst/>
              <a:gdLst>
                <a:gd name="T0" fmla="*/ 378 w 692"/>
                <a:gd name="T1" fmla="*/ 207 h 918"/>
                <a:gd name="T2" fmla="*/ 277 w 692"/>
                <a:gd name="T3" fmla="*/ 197 h 918"/>
                <a:gd name="T4" fmla="*/ 48 w 692"/>
                <a:gd name="T5" fmla="*/ 20 h 918"/>
                <a:gd name="T6" fmla="*/ 0 w 692"/>
                <a:gd name="T7" fmla="*/ 43 h 918"/>
                <a:gd name="T8" fmla="*/ 0 w 692"/>
                <a:gd name="T9" fmla="*/ 870 h 918"/>
                <a:gd name="T10" fmla="*/ 54 w 692"/>
                <a:gd name="T11" fmla="*/ 904 h 918"/>
                <a:gd name="T12" fmla="*/ 638 w 692"/>
                <a:gd name="T13" fmla="*/ 628 h 918"/>
                <a:gd name="T14" fmla="*/ 692 w 692"/>
                <a:gd name="T15" fmla="*/ 543 h 918"/>
                <a:gd name="T16" fmla="*/ 692 w 692"/>
                <a:gd name="T17" fmla="*/ 108 h 918"/>
                <a:gd name="T18" fmla="*/ 638 w 692"/>
                <a:gd name="T19" fmla="*/ 75 h 918"/>
                <a:gd name="T20" fmla="*/ 378 w 692"/>
                <a:gd name="T21" fmla="*/ 207 h 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2" h="918">
                  <a:moveTo>
                    <a:pt x="378" y="207"/>
                  </a:moveTo>
                  <a:cubicBezTo>
                    <a:pt x="349" y="222"/>
                    <a:pt x="304" y="217"/>
                    <a:pt x="277" y="197"/>
                  </a:cubicBezTo>
                  <a:cubicBezTo>
                    <a:pt x="48" y="20"/>
                    <a:pt x="48" y="20"/>
                    <a:pt x="48" y="20"/>
                  </a:cubicBezTo>
                  <a:cubicBezTo>
                    <a:pt x="21" y="0"/>
                    <a:pt x="0" y="10"/>
                    <a:pt x="0" y="43"/>
                  </a:cubicBezTo>
                  <a:cubicBezTo>
                    <a:pt x="0" y="870"/>
                    <a:pt x="0" y="870"/>
                    <a:pt x="0" y="870"/>
                  </a:cubicBezTo>
                  <a:cubicBezTo>
                    <a:pt x="0" y="903"/>
                    <a:pt x="24" y="918"/>
                    <a:pt x="54" y="904"/>
                  </a:cubicBezTo>
                  <a:cubicBezTo>
                    <a:pt x="638" y="628"/>
                    <a:pt x="638" y="628"/>
                    <a:pt x="638" y="628"/>
                  </a:cubicBezTo>
                  <a:cubicBezTo>
                    <a:pt x="668" y="614"/>
                    <a:pt x="692" y="576"/>
                    <a:pt x="692" y="543"/>
                  </a:cubicBezTo>
                  <a:cubicBezTo>
                    <a:pt x="692" y="108"/>
                    <a:pt x="692" y="108"/>
                    <a:pt x="692" y="108"/>
                  </a:cubicBezTo>
                  <a:cubicBezTo>
                    <a:pt x="692" y="75"/>
                    <a:pt x="668" y="60"/>
                    <a:pt x="638" y="75"/>
                  </a:cubicBezTo>
                  <a:lnTo>
                    <a:pt x="378" y="207"/>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grpSp>
      <p:sp>
        <p:nvSpPr>
          <p:cNvPr id="65" name="Freeform 35"/>
          <p:cNvSpPr>
            <a:spLocks noEditPoints="1"/>
          </p:cNvSpPr>
          <p:nvPr/>
        </p:nvSpPr>
        <p:spPr bwMode="black">
          <a:xfrm>
            <a:off x="6309422" y="1944406"/>
            <a:ext cx="390683" cy="395604"/>
          </a:xfrm>
          <a:custGeom>
            <a:avLst/>
            <a:gdLst>
              <a:gd name="T0" fmla="*/ 189 w 296"/>
              <a:gd name="T1" fmla="*/ 136 h 300"/>
              <a:gd name="T2" fmla="*/ 202 w 296"/>
              <a:gd name="T3" fmla="*/ 132 h 300"/>
              <a:gd name="T4" fmla="*/ 206 w 296"/>
              <a:gd name="T5" fmla="*/ 128 h 300"/>
              <a:gd name="T6" fmla="*/ 210 w 296"/>
              <a:gd name="T7" fmla="*/ 116 h 300"/>
              <a:gd name="T8" fmla="*/ 214 w 296"/>
              <a:gd name="T9" fmla="*/ 120 h 300"/>
              <a:gd name="T10" fmla="*/ 227 w 296"/>
              <a:gd name="T11" fmla="*/ 99 h 300"/>
              <a:gd name="T12" fmla="*/ 185 w 296"/>
              <a:gd name="T13" fmla="*/ 205 h 300"/>
              <a:gd name="T14" fmla="*/ 189 w 296"/>
              <a:gd name="T15" fmla="*/ 210 h 300"/>
              <a:gd name="T16" fmla="*/ 202 w 296"/>
              <a:gd name="T17" fmla="*/ 214 h 300"/>
              <a:gd name="T18" fmla="*/ 197 w 296"/>
              <a:gd name="T19" fmla="*/ 218 h 300"/>
              <a:gd name="T20" fmla="*/ 218 w 296"/>
              <a:gd name="T21" fmla="*/ 230 h 300"/>
              <a:gd name="T22" fmla="*/ 222 w 296"/>
              <a:gd name="T23" fmla="*/ 243 h 300"/>
              <a:gd name="T24" fmla="*/ 227 w 296"/>
              <a:gd name="T25" fmla="*/ 247 h 300"/>
              <a:gd name="T26" fmla="*/ 111 w 296"/>
              <a:gd name="T27" fmla="*/ 205 h 300"/>
              <a:gd name="T28" fmla="*/ 107 w 296"/>
              <a:gd name="T29" fmla="*/ 201 h 300"/>
              <a:gd name="T30" fmla="*/ 94 w 296"/>
              <a:gd name="T31" fmla="*/ 222 h 300"/>
              <a:gd name="T32" fmla="*/ 82 w 296"/>
              <a:gd name="T33" fmla="*/ 226 h 300"/>
              <a:gd name="T34" fmla="*/ 77 w 296"/>
              <a:gd name="T35" fmla="*/ 230 h 300"/>
              <a:gd name="T36" fmla="*/ 73 w 296"/>
              <a:gd name="T37" fmla="*/ 243 h 300"/>
              <a:gd name="T38" fmla="*/ 69 w 296"/>
              <a:gd name="T39" fmla="*/ 239 h 300"/>
              <a:gd name="T40" fmla="*/ 102 w 296"/>
              <a:gd name="T41" fmla="*/ 141 h 300"/>
              <a:gd name="T42" fmla="*/ 98 w 296"/>
              <a:gd name="T43" fmla="*/ 128 h 300"/>
              <a:gd name="T44" fmla="*/ 94 w 296"/>
              <a:gd name="T45" fmla="*/ 124 h 300"/>
              <a:gd name="T46" fmla="*/ 82 w 296"/>
              <a:gd name="T47" fmla="*/ 120 h 300"/>
              <a:gd name="T48" fmla="*/ 86 w 296"/>
              <a:gd name="T49" fmla="*/ 116 h 300"/>
              <a:gd name="T50" fmla="*/ 65 w 296"/>
              <a:gd name="T51" fmla="*/ 103 h 300"/>
              <a:gd name="T52" fmla="*/ 72 w 296"/>
              <a:gd name="T53" fmla="*/ 64 h 300"/>
              <a:gd name="T54" fmla="*/ 5 w 296"/>
              <a:gd name="T55" fmla="*/ 89 h 300"/>
              <a:gd name="T56" fmla="*/ 23 w 296"/>
              <a:gd name="T57" fmla="*/ 48 h 300"/>
              <a:gd name="T58" fmla="*/ 72 w 296"/>
              <a:gd name="T59" fmla="*/ 64 h 300"/>
              <a:gd name="T60" fmla="*/ 36 w 296"/>
              <a:gd name="T61" fmla="*/ 0 h 300"/>
              <a:gd name="T62" fmla="*/ 296 w 296"/>
              <a:gd name="T63" fmla="*/ 64 h 300"/>
              <a:gd name="T64" fmla="*/ 229 w 296"/>
              <a:gd name="T65" fmla="*/ 89 h 300"/>
              <a:gd name="T66" fmla="*/ 247 w 296"/>
              <a:gd name="T67" fmla="*/ 48 h 300"/>
              <a:gd name="T68" fmla="*/ 296 w 296"/>
              <a:gd name="T69" fmla="*/ 64 h 300"/>
              <a:gd name="T70" fmla="*/ 260 w 296"/>
              <a:gd name="T71" fmla="*/ 0 h 300"/>
              <a:gd name="T72" fmla="*/ 296 w 296"/>
              <a:gd name="T73" fmla="*/ 275 h 300"/>
              <a:gd name="T74" fmla="*/ 229 w 296"/>
              <a:gd name="T75" fmla="*/ 300 h 300"/>
              <a:gd name="T76" fmla="*/ 247 w 296"/>
              <a:gd name="T77" fmla="*/ 259 h 300"/>
              <a:gd name="T78" fmla="*/ 296 w 296"/>
              <a:gd name="T79" fmla="*/ 275 h 300"/>
              <a:gd name="T80" fmla="*/ 260 w 296"/>
              <a:gd name="T81" fmla="*/ 211 h 300"/>
              <a:gd name="T82" fmla="*/ 72 w 296"/>
              <a:gd name="T83" fmla="*/ 275 h 300"/>
              <a:gd name="T84" fmla="*/ 5 w 296"/>
              <a:gd name="T85" fmla="*/ 300 h 300"/>
              <a:gd name="T86" fmla="*/ 23 w 296"/>
              <a:gd name="T87" fmla="*/ 259 h 300"/>
              <a:gd name="T88" fmla="*/ 72 w 296"/>
              <a:gd name="T89" fmla="*/ 275 h 300"/>
              <a:gd name="T90" fmla="*/ 36 w 296"/>
              <a:gd name="T91" fmla="*/ 211 h 300"/>
              <a:gd name="T92" fmla="*/ 125 w 296"/>
              <a:gd name="T93" fmla="*/ 116 h 300"/>
              <a:gd name="T94" fmla="*/ 147 w 296"/>
              <a:gd name="T95" fmla="*/ 145 h 300"/>
              <a:gd name="T96" fmla="*/ 150 w 296"/>
              <a:gd name="T97" fmla="*/ 176 h 300"/>
              <a:gd name="T98" fmla="*/ 190 w 296"/>
              <a:gd name="T99" fmla="*/ 164 h 300"/>
              <a:gd name="T100" fmla="*/ 110 w 296"/>
              <a:gd name="T101" fmla="*/ 194 h 300"/>
              <a:gd name="T102" fmla="*/ 131 w 296"/>
              <a:gd name="T103" fmla="*/ 145 h 300"/>
              <a:gd name="T104" fmla="*/ 145 w 296"/>
              <a:gd name="T105" fmla="*/ 156 h 300"/>
              <a:gd name="T106" fmla="*/ 144 w 296"/>
              <a:gd name="T107" fmla="*/ 150 h 300"/>
              <a:gd name="T108" fmla="*/ 147 w 296"/>
              <a:gd name="T109" fmla="*/ 150 h 300"/>
              <a:gd name="T110" fmla="*/ 149 w 296"/>
              <a:gd name="T111" fmla="*/ 15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 h="300">
                <a:moveTo>
                  <a:pt x="189" y="145"/>
                </a:moveTo>
                <a:cubicBezTo>
                  <a:pt x="185" y="141"/>
                  <a:pt x="185" y="141"/>
                  <a:pt x="185" y="141"/>
                </a:cubicBezTo>
                <a:cubicBezTo>
                  <a:pt x="189" y="136"/>
                  <a:pt x="189" y="136"/>
                  <a:pt x="189" y="136"/>
                </a:cubicBezTo>
                <a:cubicBezTo>
                  <a:pt x="193" y="141"/>
                  <a:pt x="193" y="141"/>
                  <a:pt x="193" y="141"/>
                </a:cubicBezTo>
                <a:cubicBezTo>
                  <a:pt x="189" y="145"/>
                  <a:pt x="189" y="145"/>
                  <a:pt x="189" y="145"/>
                </a:cubicBezTo>
                <a:close/>
                <a:moveTo>
                  <a:pt x="202" y="132"/>
                </a:moveTo>
                <a:cubicBezTo>
                  <a:pt x="197" y="128"/>
                  <a:pt x="197" y="128"/>
                  <a:pt x="197" y="128"/>
                </a:cubicBezTo>
                <a:cubicBezTo>
                  <a:pt x="202" y="124"/>
                  <a:pt x="202" y="124"/>
                  <a:pt x="202" y="124"/>
                </a:cubicBezTo>
                <a:cubicBezTo>
                  <a:pt x="206" y="128"/>
                  <a:pt x="206" y="128"/>
                  <a:pt x="206" y="128"/>
                </a:cubicBezTo>
                <a:cubicBezTo>
                  <a:pt x="202" y="132"/>
                  <a:pt x="202" y="132"/>
                  <a:pt x="202" y="132"/>
                </a:cubicBezTo>
                <a:close/>
                <a:moveTo>
                  <a:pt x="214" y="120"/>
                </a:moveTo>
                <a:cubicBezTo>
                  <a:pt x="210" y="116"/>
                  <a:pt x="210" y="116"/>
                  <a:pt x="210" y="116"/>
                </a:cubicBezTo>
                <a:cubicBezTo>
                  <a:pt x="214" y="111"/>
                  <a:pt x="214" y="111"/>
                  <a:pt x="214" y="111"/>
                </a:cubicBezTo>
                <a:cubicBezTo>
                  <a:pt x="218" y="116"/>
                  <a:pt x="218" y="116"/>
                  <a:pt x="218" y="116"/>
                </a:cubicBezTo>
                <a:cubicBezTo>
                  <a:pt x="214" y="120"/>
                  <a:pt x="214" y="120"/>
                  <a:pt x="214" y="120"/>
                </a:cubicBezTo>
                <a:close/>
                <a:moveTo>
                  <a:pt x="227" y="107"/>
                </a:moveTo>
                <a:cubicBezTo>
                  <a:pt x="222" y="103"/>
                  <a:pt x="222" y="103"/>
                  <a:pt x="222" y="103"/>
                </a:cubicBezTo>
                <a:cubicBezTo>
                  <a:pt x="227" y="99"/>
                  <a:pt x="227" y="99"/>
                  <a:pt x="227" y="99"/>
                </a:cubicBezTo>
                <a:cubicBezTo>
                  <a:pt x="231" y="103"/>
                  <a:pt x="231" y="103"/>
                  <a:pt x="231" y="103"/>
                </a:cubicBezTo>
                <a:cubicBezTo>
                  <a:pt x="227" y="107"/>
                  <a:pt x="227" y="107"/>
                  <a:pt x="227" y="107"/>
                </a:cubicBezTo>
                <a:close/>
                <a:moveTo>
                  <a:pt x="185" y="205"/>
                </a:moveTo>
                <a:cubicBezTo>
                  <a:pt x="189" y="201"/>
                  <a:pt x="189" y="201"/>
                  <a:pt x="189" y="201"/>
                </a:cubicBezTo>
                <a:cubicBezTo>
                  <a:pt x="193" y="205"/>
                  <a:pt x="193" y="205"/>
                  <a:pt x="193" y="205"/>
                </a:cubicBezTo>
                <a:cubicBezTo>
                  <a:pt x="189" y="210"/>
                  <a:pt x="189" y="210"/>
                  <a:pt x="189" y="210"/>
                </a:cubicBezTo>
                <a:cubicBezTo>
                  <a:pt x="185" y="205"/>
                  <a:pt x="185" y="205"/>
                  <a:pt x="185" y="205"/>
                </a:cubicBezTo>
                <a:close/>
                <a:moveTo>
                  <a:pt x="197" y="218"/>
                </a:moveTo>
                <a:cubicBezTo>
                  <a:pt x="202" y="214"/>
                  <a:pt x="202" y="214"/>
                  <a:pt x="202" y="214"/>
                </a:cubicBezTo>
                <a:cubicBezTo>
                  <a:pt x="206" y="218"/>
                  <a:pt x="206" y="218"/>
                  <a:pt x="206" y="218"/>
                </a:cubicBezTo>
                <a:cubicBezTo>
                  <a:pt x="202" y="222"/>
                  <a:pt x="202" y="222"/>
                  <a:pt x="202" y="222"/>
                </a:cubicBezTo>
                <a:cubicBezTo>
                  <a:pt x="197" y="218"/>
                  <a:pt x="197" y="218"/>
                  <a:pt x="197" y="218"/>
                </a:cubicBezTo>
                <a:close/>
                <a:moveTo>
                  <a:pt x="210" y="230"/>
                </a:moveTo>
                <a:cubicBezTo>
                  <a:pt x="214" y="226"/>
                  <a:pt x="214" y="226"/>
                  <a:pt x="214" y="226"/>
                </a:cubicBezTo>
                <a:cubicBezTo>
                  <a:pt x="218" y="230"/>
                  <a:pt x="218" y="230"/>
                  <a:pt x="218" y="230"/>
                </a:cubicBezTo>
                <a:cubicBezTo>
                  <a:pt x="214" y="235"/>
                  <a:pt x="214" y="235"/>
                  <a:pt x="214" y="235"/>
                </a:cubicBezTo>
                <a:cubicBezTo>
                  <a:pt x="210" y="230"/>
                  <a:pt x="210" y="230"/>
                  <a:pt x="210" y="230"/>
                </a:cubicBezTo>
                <a:close/>
                <a:moveTo>
                  <a:pt x="222" y="243"/>
                </a:moveTo>
                <a:cubicBezTo>
                  <a:pt x="227" y="239"/>
                  <a:pt x="227" y="239"/>
                  <a:pt x="227" y="239"/>
                </a:cubicBezTo>
                <a:cubicBezTo>
                  <a:pt x="231" y="243"/>
                  <a:pt x="231" y="243"/>
                  <a:pt x="231" y="243"/>
                </a:cubicBezTo>
                <a:cubicBezTo>
                  <a:pt x="227" y="247"/>
                  <a:pt x="227" y="247"/>
                  <a:pt x="227" y="247"/>
                </a:cubicBezTo>
                <a:cubicBezTo>
                  <a:pt x="222" y="243"/>
                  <a:pt x="222" y="243"/>
                  <a:pt x="222" y="243"/>
                </a:cubicBezTo>
                <a:close/>
                <a:moveTo>
                  <a:pt x="107" y="201"/>
                </a:moveTo>
                <a:cubicBezTo>
                  <a:pt x="111" y="205"/>
                  <a:pt x="111" y="205"/>
                  <a:pt x="111" y="205"/>
                </a:cubicBezTo>
                <a:cubicBezTo>
                  <a:pt x="107" y="210"/>
                  <a:pt x="107" y="210"/>
                  <a:pt x="107" y="210"/>
                </a:cubicBezTo>
                <a:cubicBezTo>
                  <a:pt x="102" y="205"/>
                  <a:pt x="102" y="205"/>
                  <a:pt x="102" y="205"/>
                </a:cubicBezTo>
                <a:cubicBezTo>
                  <a:pt x="107" y="201"/>
                  <a:pt x="107" y="201"/>
                  <a:pt x="107" y="201"/>
                </a:cubicBezTo>
                <a:close/>
                <a:moveTo>
                  <a:pt x="94" y="214"/>
                </a:moveTo>
                <a:cubicBezTo>
                  <a:pt x="98" y="218"/>
                  <a:pt x="98" y="218"/>
                  <a:pt x="98" y="218"/>
                </a:cubicBezTo>
                <a:cubicBezTo>
                  <a:pt x="94" y="222"/>
                  <a:pt x="94" y="222"/>
                  <a:pt x="94" y="222"/>
                </a:cubicBezTo>
                <a:cubicBezTo>
                  <a:pt x="90" y="218"/>
                  <a:pt x="90" y="218"/>
                  <a:pt x="90" y="218"/>
                </a:cubicBezTo>
                <a:cubicBezTo>
                  <a:pt x="94" y="214"/>
                  <a:pt x="94" y="214"/>
                  <a:pt x="94" y="214"/>
                </a:cubicBezTo>
                <a:close/>
                <a:moveTo>
                  <a:pt x="82" y="226"/>
                </a:moveTo>
                <a:cubicBezTo>
                  <a:pt x="86" y="230"/>
                  <a:pt x="86" y="230"/>
                  <a:pt x="86" y="230"/>
                </a:cubicBezTo>
                <a:cubicBezTo>
                  <a:pt x="82" y="235"/>
                  <a:pt x="82" y="235"/>
                  <a:pt x="82" y="235"/>
                </a:cubicBezTo>
                <a:cubicBezTo>
                  <a:pt x="77" y="230"/>
                  <a:pt x="77" y="230"/>
                  <a:pt x="77" y="230"/>
                </a:cubicBezTo>
                <a:cubicBezTo>
                  <a:pt x="82" y="226"/>
                  <a:pt x="82" y="226"/>
                  <a:pt x="82" y="226"/>
                </a:cubicBezTo>
                <a:close/>
                <a:moveTo>
                  <a:pt x="69" y="239"/>
                </a:moveTo>
                <a:cubicBezTo>
                  <a:pt x="73" y="243"/>
                  <a:pt x="73" y="243"/>
                  <a:pt x="73" y="243"/>
                </a:cubicBezTo>
                <a:cubicBezTo>
                  <a:pt x="69" y="247"/>
                  <a:pt x="69" y="247"/>
                  <a:pt x="69" y="247"/>
                </a:cubicBezTo>
                <a:cubicBezTo>
                  <a:pt x="65" y="243"/>
                  <a:pt x="65" y="243"/>
                  <a:pt x="65" y="243"/>
                </a:cubicBezTo>
                <a:cubicBezTo>
                  <a:pt x="69" y="239"/>
                  <a:pt x="69" y="239"/>
                  <a:pt x="69" y="239"/>
                </a:cubicBezTo>
                <a:close/>
                <a:moveTo>
                  <a:pt x="111" y="141"/>
                </a:moveTo>
                <a:cubicBezTo>
                  <a:pt x="107" y="145"/>
                  <a:pt x="107" y="145"/>
                  <a:pt x="107" y="145"/>
                </a:cubicBezTo>
                <a:cubicBezTo>
                  <a:pt x="102" y="141"/>
                  <a:pt x="102" y="141"/>
                  <a:pt x="102" y="141"/>
                </a:cubicBezTo>
                <a:cubicBezTo>
                  <a:pt x="107" y="136"/>
                  <a:pt x="107" y="136"/>
                  <a:pt x="107" y="136"/>
                </a:cubicBezTo>
                <a:cubicBezTo>
                  <a:pt x="111" y="141"/>
                  <a:pt x="111" y="141"/>
                  <a:pt x="111" y="141"/>
                </a:cubicBezTo>
                <a:close/>
                <a:moveTo>
                  <a:pt x="98" y="128"/>
                </a:moveTo>
                <a:cubicBezTo>
                  <a:pt x="94" y="132"/>
                  <a:pt x="94" y="132"/>
                  <a:pt x="94" y="132"/>
                </a:cubicBezTo>
                <a:cubicBezTo>
                  <a:pt x="90" y="128"/>
                  <a:pt x="90" y="128"/>
                  <a:pt x="90" y="128"/>
                </a:cubicBezTo>
                <a:cubicBezTo>
                  <a:pt x="94" y="124"/>
                  <a:pt x="94" y="124"/>
                  <a:pt x="94" y="124"/>
                </a:cubicBezTo>
                <a:cubicBezTo>
                  <a:pt x="98" y="128"/>
                  <a:pt x="98" y="128"/>
                  <a:pt x="98" y="128"/>
                </a:cubicBezTo>
                <a:close/>
                <a:moveTo>
                  <a:pt x="86" y="116"/>
                </a:moveTo>
                <a:cubicBezTo>
                  <a:pt x="82" y="120"/>
                  <a:pt x="82" y="120"/>
                  <a:pt x="82" y="120"/>
                </a:cubicBezTo>
                <a:cubicBezTo>
                  <a:pt x="77" y="116"/>
                  <a:pt x="77" y="116"/>
                  <a:pt x="77" y="116"/>
                </a:cubicBezTo>
                <a:cubicBezTo>
                  <a:pt x="82" y="111"/>
                  <a:pt x="82" y="111"/>
                  <a:pt x="82" y="111"/>
                </a:cubicBezTo>
                <a:cubicBezTo>
                  <a:pt x="86" y="116"/>
                  <a:pt x="86" y="116"/>
                  <a:pt x="86" y="116"/>
                </a:cubicBezTo>
                <a:close/>
                <a:moveTo>
                  <a:pt x="73" y="103"/>
                </a:moveTo>
                <a:cubicBezTo>
                  <a:pt x="69" y="107"/>
                  <a:pt x="69" y="107"/>
                  <a:pt x="69" y="107"/>
                </a:cubicBezTo>
                <a:cubicBezTo>
                  <a:pt x="65" y="103"/>
                  <a:pt x="65" y="103"/>
                  <a:pt x="65" y="103"/>
                </a:cubicBezTo>
                <a:cubicBezTo>
                  <a:pt x="69" y="99"/>
                  <a:pt x="69" y="99"/>
                  <a:pt x="69" y="99"/>
                </a:cubicBezTo>
                <a:cubicBezTo>
                  <a:pt x="73" y="103"/>
                  <a:pt x="73" y="103"/>
                  <a:pt x="73" y="103"/>
                </a:cubicBezTo>
                <a:close/>
                <a:moveTo>
                  <a:pt x="72" y="64"/>
                </a:moveTo>
                <a:cubicBezTo>
                  <a:pt x="72" y="74"/>
                  <a:pt x="72" y="74"/>
                  <a:pt x="72" y="74"/>
                </a:cubicBezTo>
                <a:cubicBezTo>
                  <a:pt x="72" y="89"/>
                  <a:pt x="72" y="89"/>
                  <a:pt x="67" y="89"/>
                </a:cubicBezTo>
                <a:cubicBezTo>
                  <a:pt x="5" y="89"/>
                  <a:pt x="5" y="89"/>
                  <a:pt x="5" y="89"/>
                </a:cubicBezTo>
                <a:cubicBezTo>
                  <a:pt x="0" y="89"/>
                  <a:pt x="0" y="89"/>
                  <a:pt x="0" y="74"/>
                </a:cubicBezTo>
                <a:cubicBezTo>
                  <a:pt x="0" y="64"/>
                  <a:pt x="0" y="64"/>
                  <a:pt x="0" y="64"/>
                </a:cubicBezTo>
                <a:cubicBezTo>
                  <a:pt x="0" y="53"/>
                  <a:pt x="12" y="51"/>
                  <a:pt x="23" y="48"/>
                </a:cubicBezTo>
                <a:cubicBezTo>
                  <a:pt x="27" y="52"/>
                  <a:pt x="32" y="54"/>
                  <a:pt x="36" y="54"/>
                </a:cubicBezTo>
                <a:cubicBezTo>
                  <a:pt x="40" y="54"/>
                  <a:pt x="45" y="52"/>
                  <a:pt x="49" y="48"/>
                </a:cubicBezTo>
                <a:cubicBezTo>
                  <a:pt x="59" y="51"/>
                  <a:pt x="72" y="53"/>
                  <a:pt x="72" y="64"/>
                </a:cubicBezTo>
                <a:close/>
                <a:moveTo>
                  <a:pt x="36" y="48"/>
                </a:moveTo>
                <a:cubicBezTo>
                  <a:pt x="42" y="48"/>
                  <a:pt x="54" y="37"/>
                  <a:pt x="54" y="24"/>
                </a:cubicBezTo>
                <a:cubicBezTo>
                  <a:pt x="54" y="11"/>
                  <a:pt x="49" y="0"/>
                  <a:pt x="36" y="0"/>
                </a:cubicBezTo>
                <a:cubicBezTo>
                  <a:pt x="23" y="0"/>
                  <a:pt x="18" y="11"/>
                  <a:pt x="18" y="24"/>
                </a:cubicBezTo>
                <a:cubicBezTo>
                  <a:pt x="18" y="37"/>
                  <a:pt x="30" y="48"/>
                  <a:pt x="36" y="48"/>
                </a:cubicBezTo>
                <a:close/>
                <a:moveTo>
                  <a:pt x="296" y="64"/>
                </a:moveTo>
                <a:cubicBezTo>
                  <a:pt x="296" y="74"/>
                  <a:pt x="296" y="74"/>
                  <a:pt x="296" y="74"/>
                </a:cubicBezTo>
                <a:cubicBezTo>
                  <a:pt x="296" y="89"/>
                  <a:pt x="296" y="89"/>
                  <a:pt x="290" y="89"/>
                </a:cubicBezTo>
                <a:cubicBezTo>
                  <a:pt x="229" y="89"/>
                  <a:pt x="229" y="89"/>
                  <a:pt x="229" y="89"/>
                </a:cubicBezTo>
                <a:cubicBezTo>
                  <a:pt x="224" y="89"/>
                  <a:pt x="224" y="89"/>
                  <a:pt x="224" y="74"/>
                </a:cubicBezTo>
                <a:cubicBezTo>
                  <a:pt x="224" y="64"/>
                  <a:pt x="224" y="64"/>
                  <a:pt x="224" y="64"/>
                </a:cubicBezTo>
                <a:cubicBezTo>
                  <a:pt x="224" y="53"/>
                  <a:pt x="236" y="51"/>
                  <a:pt x="247" y="48"/>
                </a:cubicBezTo>
                <a:cubicBezTo>
                  <a:pt x="251" y="52"/>
                  <a:pt x="256" y="54"/>
                  <a:pt x="260" y="54"/>
                </a:cubicBezTo>
                <a:cubicBezTo>
                  <a:pt x="263" y="54"/>
                  <a:pt x="268" y="52"/>
                  <a:pt x="273" y="48"/>
                </a:cubicBezTo>
                <a:cubicBezTo>
                  <a:pt x="283" y="51"/>
                  <a:pt x="296" y="53"/>
                  <a:pt x="296" y="64"/>
                </a:cubicBezTo>
                <a:close/>
                <a:moveTo>
                  <a:pt x="260" y="48"/>
                </a:moveTo>
                <a:cubicBezTo>
                  <a:pt x="266" y="48"/>
                  <a:pt x="278" y="37"/>
                  <a:pt x="278" y="24"/>
                </a:cubicBezTo>
                <a:cubicBezTo>
                  <a:pt x="278" y="11"/>
                  <a:pt x="273" y="0"/>
                  <a:pt x="260" y="0"/>
                </a:cubicBezTo>
                <a:cubicBezTo>
                  <a:pt x="246" y="0"/>
                  <a:pt x="241" y="11"/>
                  <a:pt x="241" y="24"/>
                </a:cubicBezTo>
                <a:cubicBezTo>
                  <a:pt x="241" y="37"/>
                  <a:pt x="254" y="48"/>
                  <a:pt x="260" y="48"/>
                </a:cubicBezTo>
                <a:close/>
                <a:moveTo>
                  <a:pt x="296" y="275"/>
                </a:moveTo>
                <a:cubicBezTo>
                  <a:pt x="296" y="285"/>
                  <a:pt x="296" y="285"/>
                  <a:pt x="296" y="285"/>
                </a:cubicBezTo>
                <a:cubicBezTo>
                  <a:pt x="296" y="300"/>
                  <a:pt x="296" y="300"/>
                  <a:pt x="290" y="300"/>
                </a:cubicBezTo>
                <a:cubicBezTo>
                  <a:pt x="229" y="300"/>
                  <a:pt x="229" y="300"/>
                  <a:pt x="229" y="300"/>
                </a:cubicBezTo>
                <a:cubicBezTo>
                  <a:pt x="224" y="300"/>
                  <a:pt x="224" y="300"/>
                  <a:pt x="224" y="285"/>
                </a:cubicBezTo>
                <a:cubicBezTo>
                  <a:pt x="224" y="275"/>
                  <a:pt x="224" y="275"/>
                  <a:pt x="224" y="275"/>
                </a:cubicBezTo>
                <a:cubicBezTo>
                  <a:pt x="224" y="264"/>
                  <a:pt x="236" y="263"/>
                  <a:pt x="247" y="259"/>
                </a:cubicBezTo>
                <a:cubicBezTo>
                  <a:pt x="251" y="263"/>
                  <a:pt x="256" y="265"/>
                  <a:pt x="260" y="265"/>
                </a:cubicBezTo>
                <a:cubicBezTo>
                  <a:pt x="264" y="265"/>
                  <a:pt x="268" y="263"/>
                  <a:pt x="273" y="259"/>
                </a:cubicBezTo>
                <a:cubicBezTo>
                  <a:pt x="283" y="263"/>
                  <a:pt x="296" y="264"/>
                  <a:pt x="296" y="275"/>
                </a:cubicBezTo>
                <a:close/>
                <a:moveTo>
                  <a:pt x="260" y="259"/>
                </a:moveTo>
                <a:cubicBezTo>
                  <a:pt x="266" y="259"/>
                  <a:pt x="278" y="248"/>
                  <a:pt x="278" y="235"/>
                </a:cubicBezTo>
                <a:cubicBezTo>
                  <a:pt x="278" y="222"/>
                  <a:pt x="273" y="211"/>
                  <a:pt x="260" y="211"/>
                </a:cubicBezTo>
                <a:cubicBezTo>
                  <a:pt x="246" y="211"/>
                  <a:pt x="241" y="222"/>
                  <a:pt x="241" y="235"/>
                </a:cubicBezTo>
                <a:cubicBezTo>
                  <a:pt x="241" y="248"/>
                  <a:pt x="254" y="259"/>
                  <a:pt x="260" y="259"/>
                </a:cubicBezTo>
                <a:close/>
                <a:moveTo>
                  <a:pt x="72" y="275"/>
                </a:moveTo>
                <a:cubicBezTo>
                  <a:pt x="72" y="285"/>
                  <a:pt x="72" y="285"/>
                  <a:pt x="72" y="285"/>
                </a:cubicBezTo>
                <a:cubicBezTo>
                  <a:pt x="72" y="300"/>
                  <a:pt x="72" y="300"/>
                  <a:pt x="67" y="300"/>
                </a:cubicBezTo>
                <a:cubicBezTo>
                  <a:pt x="5" y="300"/>
                  <a:pt x="5" y="300"/>
                  <a:pt x="5" y="300"/>
                </a:cubicBezTo>
                <a:cubicBezTo>
                  <a:pt x="0" y="300"/>
                  <a:pt x="0" y="300"/>
                  <a:pt x="0" y="285"/>
                </a:cubicBezTo>
                <a:cubicBezTo>
                  <a:pt x="0" y="275"/>
                  <a:pt x="0" y="275"/>
                  <a:pt x="0" y="275"/>
                </a:cubicBezTo>
                <a:cubicBezTo>
                  <a:pt x="0" y="264"/>
                  <a:pt x="12" y="263"/>
                  <a:pt x="23" y="259"/>
                </a:cubicBezTo>
                <a:cubicBezTo>
                  <a:pt x="27" y="263"/>
                  <a:pt x="32" y="265"/>
                  <a:pt x="36" y="265"/>
                </a:cubicBezTo>
                <a:cubicBezTo>
                  <a:pt x="40" y="265"/>
                  <a:pt x="45" y="263"/>
                  <a:pt x="49" y="259"/>
                </a:cubicBezTo>
                <a:cubicBezTo>
                  <a:pt x="59" y="263"/>
                  <a:pt x="72" y="264"/>
                  <a:pt x="72" y="275"/>
                </a:cubicBezTo>
                <a:close/>
                <a:moveTo>
                  <a:pt x="36" y="259"/>
                </a:moveTo>
                <a:cubicBezTo>
                  <a:pt x="42" y="259"/>
                  <a:pt x="54" y="248"/>
                  <a:pt x="54" y="235"/>
                </a:cubicBezTo>
                <a:cubicBezTo>
                  <a:pt x="54" y="222"/>
                  <a:pt x="49" y="211"/>
                  <a:pt x="36" y="211"/>
                </a:cubicBezTo>
                <a:cubicBezTo>
                  <a:pt x="23" y="211"/>
                  <a:pt x="18" y="222"/>
                  <a:pt x="18" y="235"/>
                </a:cubicBezTo>
                <a:cubicBezTo>
                  <a:pt x="18" y="248"/>
                  <a:pt x="30" y="259"/>
                  <a:pt x="36" y="259"/>
                </a:cubicBezTo>
                <a:close/>
                <a:moveTo>
                  <a:pt x="125" y="116"/>
                </a:moveTo>
                <a:cubicBezTo>
                  <a:pt x="125" y="100"/>
                  <a:pt x="131" y="87"/>
                  <a:pt x="147" y="87"/>
                </a:cubicBezTo>
                <a:cubicBezTo>
                  <a:pt x="163" y="87"/>
                  <a:pt x="169" y="100"/>
                  <a:pt x="169" y="116"/>
                </a:cubicBezTo>
                <a:cubicBezTo>
                  <a:pt x="169" y="132"/>
                  <a:pt x="154" y="145"/>
                  <a:pt x="147" y="145"/>
                </a:cubicBezTo>
                <a:cubicBezTo>
                  <a:pt x="140" y="145"/>
                  <a:pt x="125" y="132"/>
                  <a:pt x="125" y="116"/>
                </a:cubicBezTo>
                <a:close/>
                <a:moveTo>
                  <a:pt x="148" y="156"/>
                </a:moveTo>
                <a:cubicBezTo>
                  <a:pt x="150" y="176"/>
                  <a:pt x="150" y="176"/>
                  <a:pt x="150" y="176"/>
                </a:cubicBezTo>
                <a:cubicBezTo>
                  <a:pt x="153" y="168"/>
                  <a:pt x="155" y="159"/>
                  <a:pt x="159" y="151"/>
                </a:cubicBezTo>
                <a:cubicBezTo>
                  <a:pt x="159" y="150"/>
                  <a:pt x="159" y="150"/>
                  <a:pt x="162" y="145"/>
                </a:cubicBezTo>
                <a:cubicBezTo>
                  <a:pt x="174" y="149"/>
                  <a:pt x="190" y="151"/>
                  <a:pt x="190" y="164"/>
                </a:cubicBezTo>
                <a:cubicBezTo>
                  <a:pt x="190" y="176"/>
                  <a:pt x="190" y="176"/>
                  <a:pt x="190" y="176"/>
                </a:cubicBezTo>
                <a:cubicBezTo>
                  <a:pt x="190" y="194"/>
                  <a:pt x="190" y="194"/>
                  <a:pt x="183" y="194"/>
                </a:cubicBezTo>
                <a:cubicBezTo>
                  <a:pt x="110" y="194"/>
                  <a:pt x="110" y="194"/>
                  <a:pt x="110" y="194"/>
                </a:cubicBezTo>
                <a:cubicBezTo>
                  <a:pt x="104" y="194"/>
                  <a:pt x="104" y="194"/>
                  <a:pt x="104" y="176"/>
                </a:cubicBezTo>
                <a:cubicBezTo>
                  <a:pt x="104" y="164"/>
                  <a:pt x="104" y="164"/>
                  <a:pt x="104" y="164"/>
                </a:cubicBezTo>
                <a:cubicBezTo>
                  <a:pt x="104" y="151"/>
                  <a:pt x="118" y="149"/>
                  <a:pt x="131" y="145"/>
                </a:cubicBezTo>
                <a:cubicBezTo>
                  <a:pt x="134" y="150"/>
                  <a:pt x="134" y="150"/>
                  <a:pt x="135" y="151"/>
                </a:cubicBezTo>
                <a:cubicBezTo>
                  <a:pt x="138" y="159"/>
                  <a:pt x="141" y="168"/>
                  <a:pt x="143" y="176"/>
                </a:cubicBezTo>
                <a:cubicBezTo>
                  <a:pt x="145" y="156"/>
                  <a:pt x="145" y="156"/>
                  <a:pt x="145" y="156"/>
                </a:cubicBezTo>
                <a:cubicBezTo>
                  <a:pt x="145" y="155"/>
                  <a:pt x="145" y="155"/>
                  <a:pt x="145" y="155"/>
                </a:cubicBezTo>
                <a:cubicBezTo>
                  <a:pt x="141" y="149"/>
                  <a:pt x="141" y="149"/>
                  <a:pt x="141" y="149"/>
                </a:cubicBezTo>
                <a:cubicBezTo>
                  <a:pt x="144" y="150"/>
                  <a:pt x="144" y="150"/>
                  <a:pt x="144" y="150"/>
                </a:cubicBezTo>
                <a:cubicBezTo>
                  <a:pt x="145" y="150"/>
                  <a:pt x="145" y="150"/>
                  <a:pt x="146" y="150"/>
                </a:cubicBezTo>
                <a:cubicBezTo>
                  <a:pt x="146" y="150"/>
                  <a:pt x="146" y="150"/>
                  <a:pt x="147" y="150"/>
                </a:cubicBezTo>
                <a:cubicBezTo>
                  <a:pt x="147" y="150"/>
                  <a:pt x="147" y="150"/>
                  <a:pt x="147" y="150"/>
                </a:cubicBezTo>
                <a:cubicBezTo>
                  <a:pt x="149" y="150"/>
                  <a:pt x="149" y="150"/>
                  <a:pt x="149" y="150"/>
                </a:cubicBezTo>
                <a:cubicBezTo>
                  <a:pt x="152" y="149"/>
                  <a:pt x="152" y="149"/>
                  <a:pt x="152" y="149"/>
                </a:cubicBezTo>
                <a:cubicBezTo>
                  <a:pt x="149" y="155"/>
                  <a:pt x="149" y="155"/>
                  <a:pt x="149" y="155"/>
                </a:cubicBezTo>
                <a:lnTo>
                  <a:pt x="148" y="156"/>
                </a:lnTo>
                <a:close/>
              </a:path>
            </a:pathLst>
          </a:custGeom>
          <a:solidFill>
            <a:schemeClr val="bg1"/>
          </a:solidFill>
          <a:ln>
            <a:noFill/>
          </a:ln>
        </p:spPr>
        <p:txBody>
          <a:bodyPr vert="horz" wrap="square" lIns="0" tIns="40328" rIns="80655" bIns="40328" numCol="1" anchor="t" anchorCtr="0" compatLnSpc="1">
            <a:prstTxWarp prst="textNoShape">
              <a:avLst/>
            </a:prstTxWarp>
          </a:bodyPr>
          <a:lstStyle/>
          <a:p>
            <a:endParaRPr lang="en-US" sz="1600" dirty="0">
              <a:gradFill>
                <a:gsLst>
                  <a:gs pos="1250">
                    <a:srgbClr val="FFFFFF"/>
                  </a:gs>
                  <a:gs pos="100000">
                    <a:srgbClr val="FFFFFF"/>
                  </a:gs>
                </a:gsLst>
                <a:lin ang="5400000" scaled="0"/>
              </a:gradFill>
            </a:endParaRPr>
          </a:p>
        </p:txBody>
      </p:sp>
      <p:grpSp>
        <p:nvGrpSpPr>
          <p:cNvPr id="66" name="Group 65"/>
          <p:cNvGrpSpPr/>
          <p:nvPr/>
        </p:nvGrpSpPr>
        <p:grpSpPr bwMode="black">
          <a:xfrm>
            <a:off x="9236988" y="2685673"/>
            <a:ext cx="455709" cy="370740"/>
            <a:chOff x="5184775" y="225425"/>
            <a:chExt cx="1500188" cy="1220788"/>
          </a:xfrm>
          <a:solidFill>
            <a:schemeClr val="bg1"/>
          </a:solidFill>
        </p:grpSpPr>
        <p:sp>
          <p:nvSpPr>
            <p:cNvPr id="67"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4" rIns="89606" bIns="44804" numCol="1" anchor="t" anchorCtr="0" compatLnSpc="1">
              <a:prstTxWarp prst="textNoShape">
                <a:avLst/>
              </a:prstTxWarp>
            </a:bodyPr>
            <a:lstStyle/>
            <a:p>
              <a:endParaRPr lang="en-US" sz="1600" dirty="0">
                <a:gradFill>
                  <a:gsLst>
                    <a:gs pos="1250">
                      <a:srgbClr val="FFFFFF"/>
                    </a:gs>
                    <a:gs pos="100000">
                      <a:srgbClr val="FFFFFF"/>
                    </a:gs>
                  </a:gsLst>
                  <a:lin ang="5400000" scaled="0"/>
                </a:gradFill>
              </a:endParaRPr>
            </a:p>
          </p:txBody>
        </p:sp>
        <p:sp>
          <p:nvSpPr>
            <p:cNvPr id="68"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4" rIns="89606" bIns="44804" numCol="1" anchor="t" anchorCtr="0" compatLnSpc="1">
              <a:prstTxWarp prst="textNoShape">
                <a:avLst/>
              </a:prstTxWarp>
            </a:bodyPr>
            <a:lstStyle/>
            <a:p>
              <a:endParaRPr lang="en-US" sz="1600" dirty="0">
                <a:gradFill>
                  <a:gsLst>
                    <a:gs pos="1250">
                      <a:srgbClr val="FFFFFF"/>
                    </a:gs>
                    <a:gs pos="100000">
                      <a:srgbClr val="FFFFFF"/>
                    </a:gs>
                  </a:gsLst>
                  <a:lin ang="5400000" scaled="0"/>
                </a:gradFill>
              </a:endParaRPr>
            </a:p>
          </p:txBody>
        </p:sp>
        <p:sp>
          <p:nvSpPr>
            <p:cNvPr id="69"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4" rIns="89606" bIns="44804" numCol="1" anchor="t" anchorCtr="0" compatLnSpc="1">
              <a:prstTxWarp prst="textNoShape">
                <a:avLst/>
              </a:prstTxWarp>
            </a:bodyPr>
            <a:lstStyle/>
            <a:p>
              <a:endParaRPr lang="en-US" sz="1600" dirty="0">
                <a:gradFill>
                  <a:gsLst>
                    <a:gs pos="1250">
                      <a:srgbClr val="FFFFFF"/>
                    </a:gs>
                    <a:gs pos="100000">
                      <a:srgbClr val="FFFFFF"/>
                    </a:gs>
                  </a:gsLst>
                  <a:lin ang="5400000" scaled="0"/>
                </a:gradFill>
              </a:endParaRPr>
            </a:p>
          </p:txBody>
        </p:sp>
      </p:grpSp>
      <p:grpSp>
        <p:nvGrpSpPr>
          <p:cNvPr id="70" name="Group 69"/>
          <p:cNvGrpSpPr/>
          <p:nvPr/>
        </p:nvGrpSpPr>
        <p:grpSpPr>
          <a:xfrm>
            <a:off x="6308288" y="2664524"/>
            <a:ext cx="413044" cy="413044"/>
            <a:chOff x="7156450" y="28575"/>
            <a:chExt cx="325438" cy="325438"/>
          </a:xfrm>
          <a:solidFill>
            <a:schemeClr val="bg1"/>
          </a:solidFill>
        </p:grpSpPr>
        <p:sp>
          <p:nvSpPr>
            <p:cNvPr id="71" name="Freeform 26"/>
            <p:cNvSpPr>
              <a:spLocks noEditPoints="1"/>
            </p:cNvSpPr>
            <p:nvPr/>
          </p:nvSpPr>
          <p:spPr bwMode="auto">
            <a:xfrm>
              <a:off x="7164388" y="88900"/>
              <a:ext cx="261938" cy="261938"/>
            </a:xfrm>
            <a:custGeom>
              <a:avLst/>
              <a:gdLst>
                <a:gd name="T0" fmla="*/ 70 w 70"/>
                <a:gd name="T1" fmla="*/ 17 h 70"/>
                <a:gd name="T2" fmla="*/ 57 w 70"/>
                <a:gd name="T3" fmla="*/ 29 h 70"/>
                <a:gd name="T4" fmla="*/ 49 w 70"/>
                <a:gd name="T5" fmla="*/ 21 h 70"/>
                <a:gd name="T6" fmla="*/ 55 w 70"/>
                <a:gd name="T7" fmla="*/ 14 h 70"/>
                <a:gd name="T8" fmla="*/ 55 w 70"/>
                <a:gd name="T9" fmla="*/ 11 h 70"/>
                <a:gd name="T10" fmla="*/ 55 w 70"/>
                <a:gd name="T11" fmla="*/ 11 h 70"/>
                <a:gd name="T12" fmla="*/ 51 w 70"/>
                <a:gd name="T13" fmla="*/ 11 h 70"/>
                <a:gd name="T14" fmla="*/ 45 w 70"/>
                <a:gd name="T15" fmla="*/ 17 h 70"/>
                <a:gd name="T16" fmla="*/ 40 w 70"/>
                <a:gd name="T17" fmla="*/ 12 h 70"/>
                <a:gd name="T18" fmla="*/ 53 w 70"/>
                <a:gd name="T19" fmla="*/ 0 h 70"/>
                <a:gd name="T20" fmla="*/ 70 w 70"/>
                <a:gd name="T21" fmla="*/ 17 h 70"/>
                <a:gd name="T22" fmla="*/ 43 w 70"/>
                <a:gd name="T23" fmla="*/ 44 h 70"/>
                <a:gd name="T24" fmla="*/ 34 w 70"/>
                <a:gd name="T25" fmla="*/ 35 h 70"/>
                <a:gd name="T26" fmla="*/ 19 w 70"/>
                <a:gd name="T27" fmla="*/ 50 h 70"/>
                <a:gd name="T28" fmla="*/ 15 w 70"/>
                <a:gd name="T29" fmla="*/ 50 h 70"/>
                <a:gd name="T30" fmla="*/ 15 w 70"/>
                <a:gd name="T31" fmla="*/ 50 h 70"/>
                <a:gd name="T32" fmla="*/ 15 w 70"/>
                <a:gd name="T33" fmla="*/ 47 h 70"/>
                <a:gd name="T34" fmla="*/ 31 w 70"/>
                <a:gd name="T35" fmla="*/ 31 h 70"/>
                <a:gd name="T36" fmla="*/ 26 w 70"/>
                <a:gd name="T37" fmla="*/ 27 h 70"/>
                <a:gd name="T38" fmla="*/ 7 w 70"/>
                <a:gd name="T39" fmla="*/ 46 h 70"/>
                <a:gd name="T40" fmla="*/ 0 w 70"/>
                <a:gd name="T41" fmla="*/ 70 h 70"/>
                <a:gd name="T42" fmla="*/ 24 w 70"/>
                <a:gd name="T43" fmla="*/ 63 h 70"/>
                <a:gd name="T44" fmla="*/ 43 w 70"/>
                <a:gd name="T45"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0">
                  <a:moveTo>
                    <a:pt x="70" y="17"/>
                  </a:moveTo>
                  <a:cubicBezTo>
                    <a:pt x="57" y="29"/>
                    <a:pt x="57" y="29"/>
                    <a:pt x="57" y="29"/>
                  </a:cubicBezTo>
                  <a:cubicBezTo>
                    <a:pt x="49" y="21"/>
                    <a:pt x="49" y="21"/>
                    <a:pt x="49" y="21"/>
                  </a:cubicBezTo>
                  <a:cubicBezTo>
                    <a:pt x="55" y="14"/>
                    <a:pt x="55" y="14"/>
                    <a:pt x="55" y="14"/>
                  </a:cubicBezTo>
                  <a:cubicBezTo>
                    <a:pt x="56" y="13"/>
                    <a:pt x="56" y="12"/>
                    <a:pt x="55" y="11"/>
                  </a:cubicBezTo>
                  <a:cubicBezTo>
                    <a:pt x="55" y="11"/>
                    <a:pt x="55" y="11"/>
                    <a:pt x="55" y="11"/>
                  </a:cubicBezTo>
                  <a:cubicBezTo>
                    <a:pt x="54" y="10"/>
                    <a:pt x="52" y="10"/>
                    <a:pt x="51" y="11"/>
                  </a:cubicBezTo>
                  <a:cubicBezTo>
                    <a:pt x="45" y="17"/>
                    <a:pt x="45" y="17"/>
                    <a:pt x="45" y="17"/>
                  </a:cubicBezTo>
                  <a:cubicBezTo>
                    <a:pt x="40" y="12"/>
                    <a:pt x="40" y="12"/>
                    <a:pt x="40" y="12"/>
                  </a:cubicBezTo>
                  <a:cubicBezTo>
                    <a:pt x="53" y="0"/>
                    <a:pt x="53" y="0"/>
                    <a:pt x="53" y="0"/>
                  </a:cubicBezTo>
                  <a:cubicBezTo>
                    <a:pt x="70" y="17"/>
                    <a:pt x="70" y="17"/>
                    <a:pt x="70" y="17"/>
                  </a:cubicBezTo>
                  <a:close/>
                  <a:moveTo>
                    <a:pt x="43" y="44"/>
                  </a:moveTo>
                  <a:cubicBezTo>
                    <a:pt x="34" y="35"/>
                    <a:pt x="34" y="35"/>
                    <a:pt x="34" y="35"/>
                  </a:cubicBezTo>
                  <a:cubicBezTo>
                    <a:pt x="19" y="50"/>
                    <a:pt x="19" y="50"/>
                    <a:pt x="19" y="50"/>
                  </a:cubicBezTo>
                  <a:cubicBezTo>
                    <a:pt x="18" y="51"/>
                    <a:pt x="16" y="51"/>
                    <a:pt x="15" y="50"/>
                  </a:cubicBezTo>
                  <a:cubicBezTo>
                    <a:pt x="15" y="50"/>
                    <a:pt x="15" y="50"/>
                    <a:pt x="15" y="50"/>
                  </a:cubicBezTo>
                  <a:cubicBezTo>
                    <a:pt x="14" y="49"/>
                    <a:pt x="14" y="48"/>
                    <a:pt x="15" y="47"/>
                  </a:cubicBezTo>
                  <a:cubicBezTo>
                    <a:pt x="31" y="31"/>
                    <a:pt x="31" y="31"/>
                    <a:pt x="31" y="31"/>
                  </a:cubicBezTo>
                  <a:cubicBezTo>
                    <a:pt x="26" y="27"/>
                    <a:pt x="26" y="27"/>
                    <a:pt x="26" y="27"/>
                  </a:cubicBezTo>
                  <a:cubicBezTo>
                    <a:pt x="7" y="46"/>
                    <a:pt x="7" y="46"/>
                    <a:pt x="7" y="46"/>
                  </a:cubicBezTo>
                  <a:cubicBezTo>
                    <a:pt x="0" y="70"/>
                    <a:pt x="0" y="70"/>
                    <a:pt x="0" y="70"/>
                  </a:cubicBezTo>
                  <a:cubicBezTo>
                    <a:pt x="24" y="63"/>
                    <a:pt x="24" y="63"/>
                    <a:pt x="24" y="63"/>
                  </a:cubicBezTo>
                  <a:lnTo>
                    <a:pt x="43" y="44"/>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72" name="Freeform 27"/>
            <p:cNvSpPr>
              <a:spLocks/>
            </p:cNvSpPr>
            <p:nvPr/>
          </p:nvSpPr>
          <p:spPr bwMode="auto">
            <a:xfrm>
              <a:off x="7377113" y="28575"/>
              <a:ext cx="104775" cy="107950"/>
            </a:xfrm>
            <a:custGeom>
              <a:avLst/>
              <a:gdLst>
                <a:gd name="T0" fmla="*/ 0 w 66"/>
                <a:gd name="T1" fmla="*/ 28 h 68"/>
                <a:gd name="T2" fmla="*/ 26 w 66"/>
                <a:gd name="T3" fmla="*/ 0 h 68"/>
                <a:gd name="T4" fmla="*/ 66 w 66"/>
                <a:gd name="T5" fmla="*/ 40 h 68"/>
                <a:gd name="T6" fmla="*/ 40 w 66"/>
                <a:gd name="T7" fmla="*/ 68 h 68"/>
                <a:gd name="T8" fmla="*/ 0 w 66"/>
                <a:gd name="T9" fmla="*/ 28 h 68"/>
              </a:gdLst>
              <a:ahLst/>
              <a:cxnLst>
                <a:cxn ang="0">
                  <a:pos x="T0" y="T1"/>
                </a:cxn>
                <a:cxn ang="0">
                  <a:pos x="T2" y="T3"/>
                </a:cxn>
                <a:cxn ang="0">
                  <a:pos x="T4" y="T5"/>
                </a:cxn>
                <a:cxn ang="0">
                  <a:pos x="T6" y="T7"/>
                </a:cxn>
                <a:cxn ang="0">
                  <a:pos x="T8" y="T9"/>
                </a:cxn>
              </a:cxnLst>
              <a:rect l="0" t="0" r="r" b="b"/>
              <a:pathLst>
                <a:path w="66" h="68">
                  <a:moveTo>
                    <a:pt x="0" y="28"/>
                  </a:moveTo>
                  <a:lnTo>
                    <a:pt x="26" y="0"/>
                  </a:lnTo>
                  <a:lnTo>
                    <a:pt x="66" y="40"/>
                  </a:lnTo>
                  <a:lnTo>
                    <a:pt x="40" y="68"/>
                  </a:lnTo>
                  <a:lnTo>
                    <a:pt x="0" y="28"/>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73" name="Freeform 28"/>
            <p:cNvSpPr>
              <a:spLocks/>
            </p:cNvSpPr>
            <p:nvPr/>
          </p:nvSpPr>
          <p:spPr bwMode="auto">
            <a:xfrm>
              <a:off x="7156450" y="28575"/>
              <a:ext cx="319088" cy="325438"/>
            </a:xfrm>
            <a:custGeom>
              <a:avLst/>
              <a:gdLst>
                <a:gd name="T0" fmla="*/ 85 w 85"/>
                <a:gd name="T1" fmla="*/ 69 h 87"/>
                <a:gd name="T2" fmla="*/ 84 w 85"/>
                <a:gd name="T3" fmla="*/ 74 h 87"/>
                <a:gd name="T4" fmla="*/ 80 w 85"/>
                <a:gd name="T5" fmla="*/ 71 h 87"/>
                <a:gd name="T6" fmla="*/ 70 w 85"/>
                <a:gd name="T7" fmla="*/ 62 h 87"/>
                <a:gd name="T8" fmla="*/ 60 w 85"/>
                <a:gd name="T9" fmla="*/ 73 h 87"/>
                <a:gd name="T10" fmla="*/ 66 w 85"/>
                <a:gd name="T11" fmla="*/ 82 h 87"/>
                <a:gd name="T12" fmla="*/ 67 w 85"/>
                <a:gd name="T13" fmla="*/ 87 h 87"/>
                <a:gd name="T14" fmla="*/ 67 w 85"/>
                <a:gd name="T15" fmla="*/ 87 h 87"/>
                <a:gd name="T16" fmla="*/ 49 w 85"/>
                <a:gd name="T17" fmla="*/ 69 h 87"/>
                <a:gd name="T18" fmla="*/ 50 w 85"/>
                <a:gd name="T19" fmla="*/ 62 h 87"/>
                <a:gd name="T20" fmla="*/ 23 w 85"/>
                <a:gd name="T21" fmla="*/ 36 h 87"/>
                <a:gd name="T22" fmla="*/ 18 w 85"/>
                <a:gd name="T23" fmla="*/ 36 h 87"/>
                <a:gd name="T24" fmla="*/ 0 w 85"/>
                <a:gd name="T25" fmla="*/ 18 h 87"/>
                <a:gd name="T26" fmla="*/ 1 w 85"/>
                <a:gd name="T27" fmla="*/ 13 h 87"/>
                <a:gd name="T28" fmla="*/ 4 w 85"/>
                <a:gd name="T29" fmla="*/ 16 h 87"/>
                <a:gd name="T30" fmla="*/ 15 w 85"/>
                <a:gd name="T31" fmla="*/ 25 h 87"/>
                <a:gd name="T32" fmla="*/ 25 w 85"/>
                <a:gd name="T33" fmla="*/ 15 h 87"/>
                <a:gd name="T34" fmla="*/ 19 w 85"/>
                <a:gd name="T35" fmla="*/ 5 h 87"/>
                <a:gd name="T36" fmla="*/ 18 w 85"/>
                <a:gd name="T37" fmla="*/ 0 h 87"/>
                <a:gd name="T38" fmla="*/ 18 w 85"/>
                <a:gd name="T39" fmla="*/ 0 h 87"/>
                <a:gd name="T40" fmla="*/ 36 w 85"/>
                <a:gd name="T41" fmla="*/ 18 h 87"/>
                <a:gd name="T42" fmla="*/ 35 w 85"/>
                <a:gd name="T43" fmla="*/ 25 h 87"/>
                <a:gd name="T44" fmla="*/ 62 w 85"/>
                <a:gd name="T45" fmla="*/ 51 h 87"/>
                <a:gd name="T46" fmla="*/ 66 w 85"/>
                <a:gd name="T47" fmla="*/ 51 h 87"/>
                <a:gd name="T48" fmla="*/ 85 w 85"/>
                <a:gd name="T49" fmla="*/ 6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87">
                  <a:moveTo>
                    <a:pt x="85" y="69"/>
                  </a:moveTo>
                  <a:cubicBezTo>
                    <a:pt x="85" y="71"/>
                    <a:pt x="84" y="73"/>
                    <a:pt x="84" y="74"/>
                  </a:cubicBezTo>
                  <a:cubicBezTo>
                    <a:pt x="80" y="71"/>
                    <a:pt x="80" y="71"/>
                    <a:pt x="80" y="71"/>
                  </a:cubicBezTo>
                  <a:cubicBezTo>
                    <a:pt x="80" y="66"/>
                    <a:pt x="75" y="62"/>
                    <a:pt x="70" y="62"/>
                  </a:cubicBezTo>
                  <a:cubicBezTo>
                    <a:pt x="64" y="62"/>
                    <a:pt x="60" y="67"/>
                    <a:pt x="60" y="73"/>
                  </a:cubicBezTo>
                  <a:cubicBezTo>
                    <a:pt x="60" y="77"/>
                    <a:pt x="62" y="80"/>
                    <a:pt x="66" y="82"/>
                  </a:cubicBezTo>
                  <a:cubicBezTo>
                    <a:pt x="67" y="87"/>
                    <a:pt x="67" y="87"/>
                    <a:pt x="67" y="87"/>
                  </a:cubicBezTo>
                  <a:cubicBezTo>
                    <a:pt x="67" y="87"/>
                    <a:pt x="67" y="87"/>
                    <a:pt x="67" y="87"/>
                  </a:cubicBezTo>
                  <a:cubicBezTo>
                    <a:pt x="57" y="87"/>
                    <a:pt x="49" y="79"/>
                    <a:pt x="49" y="69"/>
                  </a:cubicBezTo>
                  <a:cubicBezTo>
                    <a:pt x="49" y="67"/>
                    <a:pt x="49" y="64"/>
                    <a:pt x="50" y="62"/>
                  </a:cubicBezTo>
                  <a:cubicBezTo>
                    <a:pt x="23" y="36"/>
                    <a:pt x="23" y="36"/>
                    <a:pt x="23" y="36"/>
                  </a:cubicBezTo>
                  <a:cubicBezTo>
                    <a:pt x="22" y="36"/>
                    <a:pt x="20" y="36"/>
                    <a:pt x="18" y="36"/>
                  </a:cubicBezTo>
                  <a:cubicBezTo>
                    <a:pt x="9" y="36"/>
                    <a:pt x="0" y="28"/>
                    <a:pt x="0" y="18"/>
                  </a:cubicBezTo>
                  <a:cubicBezTo>
                    <a:pt x="0" y="17"/>
                    <a:pt x="1" y="15"/>
                    <a:pt x="1" y="13"/>
                  </a:cubicBezTo>
                  <a:cubicBezTo>
                    <a:pt x="4" y="16"/>
                    <a:pt x="4" y="16"/>
                    <a:pt x="4" y="16"/>
                  </a:cubicBezTo>
                  <a:cubicBezTo>
                    <a:pt x="5" y="21"/>
                    <a:pt x="10" y="25"/>
                    <a:pt x="15" y="25"/>
                  </a:cubicBezTo>
                  <a:cubicBezTo>
                    <a:pt x="21" y="25"/>
                    <a:pt x="25" y="20"/>
                    <a:pt x="25" y="15"/>
                  </a:cubicBezTo>
                  <a:cubicBezTo>
                    <a:pt x="25" y="11"/>
                    <a:pt x="23" y="7"/>
                    <a:pt x="19" y="5"/>
                  </a:cubicBezTo>
                  <a:cubicBezTo>
                    <a:pt x="18" y="0"/>
                    <a:pt x="18" y="0"/>
                    <a:pt x="18" y="0"/>
                  </a:cubicBezTo>
                  <a:cubicBezTo>
                    <a:pt x="18" y="0"/>
                    <a:pt x="18" y="0"/>
                    <a:pt x="18" y="0"/>
                  </a:cubicBezTo>
                  <a:cubicBezTo>
                    <a:pt x="28" y="0"/>
                    <a:pt x="36" y="8"/>
                    <a:pt x="36" y="18"/>
                  </a:cubicBezTo>
                  <a:cubicBezTo>
                    <a:pt x="36" y="20"/>
                    <a:pt x="36" y="23"/>
                    <a:pt x="35" y="25"/>
                  </a:cubicBezTo>
                  <a:cubicBezTo>
                    <a:pt x="62" y="51"/>
                    <a:pt x="62" y="51"/>
                    <a:pt x="62" y="51"/>
                  </a:cubicBezTo>
                  <a:cubicBezTo>
                    <a:pt x="64" y="51"/>
                    <a:pt x="65" y="51"/>
                    <a:pt x="66" y="51"/>
                  </a:cubicBezTo>
                  <a:cubicBezTo>
                    <a:pt x="76" y="51"/>
                    <a:pt x="84" y="59"/>
                    <a:pt x="85" y="69"/>
                  </a:cubicBez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grpSp>
      <p:sp>
        <p:nvSpPr>
          <p:cNvPr id="77" name="Freeform 58"/>
          <p:cNvSpPr>
            <a:spLocks noEditPoints="1"/>
          </p:cNvSpPr>
          <p:nvPr/>
        </p:nvSpPr>
        <p:spPr bwMode="black">
          <a:xfrm>
            <a:off x="9236988" y="1942116"/>
            <a:ext cx="373367" cy="40018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bg1"/>
          </a:solidFill>
          <a:ln>
            <a:noFill/>
          </a:ln>
        </p:spPr>
        <p:txBody>
          <a:bodyPr vert="horz" wrap="square" lIns="0" tIns="40328" rIns="80655" bIns="40328" numCol="1" anchor="t" anchorCtr="0" compatLnSpc="1">
            <a:prstTxWarp prst="textNoShape">
              <a:avLst/>
            </a:prstTxWarp>
          </a:bodyPr>
          <a:lstStyle/>
          <a:p>
            <a:endParaRPr lang="en-US" sz="1600" dirty="0">
              <a:gradFill>
                <a:gsLst>
                  <a:gs pos="1250">
                    <a:srgbClr val="FFFFFF"/>
                  </a:gs>
                  <a:gs pos="100000">
                    <a:srgbClr val="FFFFFF"/>
                  </a:gs>
                </a:gsLst>
                <a:lin ang="5400000" scaled="0"/>
              </a:gradFill>
            </a:endParaRPr>
          </a:p>
        </p:txBody>
      </p:sp>
      <p:grpSp>
        <p:nvGrpSpPr>
          <p:cNvPr id="79" name="Group 537"/>
          <p:cNvGrpSpPr>
            <a:grpSpLocks noChangeAspect="1"/>
          </p:cNvGrpSpPr>
          <p:nvPr/>
        </p:nvGrpSpPr>
        <p:grpSpPr bwMode="auto">
          <a:xfrm>
            <a:off x="3367338" y="3400803"/>
            <a:ext cx="422960" cy="422960"/>
            <a:chOff x="5688" y="5268"/>
            <a:chExt cx="949" cy="949"/>
          </a:xfrm>
          <a:solidFill>
            <a:schemeClr val="bg1"/>
          </a:solidFill>
        </p:grpSpPr>
        <p:sp>
          <p:nvSpPr>
            <p:cNvPr id="80" name="Freeform 538"/>
            <p:cNvSpPr>
              <a:spLocks/>
            </p:cNvSpPr>
            <p:nvPr/>
          </p:nvSpPr>
          <p:spPr bwMode="auto">
            <a:xfrm>
              <a:off x="6085" y="5665"/>
              <a:ext cx="552" cy="552"/>
            </a:xfrm>
            <a:custGeom>
              <a:avLst/>
              <a:gdLst>
                <a:gd name="T0" fmla="*/ 34 w 234"/>
                <a:gd name="T1" fmla="*/ 61 h 234"/>
                <a:gd name="T2" fmla="*/ 34 w 234"/>
                <a:gd name="T3" fmla="*/ 34 h 234"/>
                <a:gd name="T4" fmla="*/ 61 w 234"/>
                <a:gd name="T5" fmla="*/ 34 h 234"/>
                <a:gd name="T6" fmla="*/ 98 w 234"/>
                <a:gd name="T7" fmla="*/ 72 h 234"/>
                <a:gd name="T8" fmla="*/ 98 w 234"/>
                <a:gd name="T9" fmla="*/ 19 h 234"/>
                <a:gd name="T10" fmla="*/ 117 w 234"/>
                <a:gd name="T11" fmla="*/ 0 h 234"/>
                <a:gd name="T12" fmla="*/ 136 w 234"/>
                <a:gd name="T13" fmla="*/ 19 h 234"/>
                <a:gd name="T14" fmla="*/ 136 w 234"/>
                <a:gd name="T15" fmla="*/ 72 h 234"/>
                <a:gd name="T16" fmla="*/ 173 w 234"/>
                <a:gd name="T17" fmla="*/ 34 h 234"/>
                <a:gd name="T18" fmla="*/ 200 w 234"/>
                <a:gd name="T19" fmla="*/ 34 h 234"/>
                <a:gd name="T20" fmla="*/ 200 w 234"/>
                <a:gd name="T21" fmla="*/ 61 h 234"/>
                <a:gd name="T22" fmla="*/ 162 w 234"/>
                <a:gd name="T23" fmla="*/ 98 h 234"/>
                <a:gd name="T24" fmla="*/ 215 w 234"/>
                <a:gd name="T25" fmla="*/ 98 h 234"/>
                <a:gd name="T26" fmla="*/ 234 w 234"/>
                <a:gd name="T27" fmla="*/ 117 h 234"/>
                <a:gd name="T28" fmla="*/ 215 w 234"/>
                <a:gd name="T29" fmla="*/ 136 h 234"/>
                <a:gd name="T30" fmla="*/ 162 w 234"/>
                <a:gd name="T31" fmla="*/ 136 h 234"/>
                <a:gd name="T32" fmla="*/ 200 w 234"/>
                <a:gd name="T33" fmla="*/ 173 h 234"/>
                <a:gd name="T34" fmla="*/ 200 w 234"/>
                <a:gd name="T35" fmla="*/ 200 h 234"/>
                <a:gd name="T36" fmla="*/ 173 w 234"/>
                <a:gd name="T37" fmla="*/ 200 h 234"/>
                <a:gd name="T38" fmla="*/ 136 w 234"/>
                <a:gd name="T39" fmla="*/ 162 h 234"/>
                <a:gd name="T40" fmla="*/ 136 w 234"/>
                <a:gd name="T41" fmla="*/ 215 h 234"/>
                <a:gd name="T42" fmla="*/ 117 w 234"/>
                <a:gd name="T43" fmla="*/ 234 h 234"/>
                <a:gd name="T44" fmla="*/ 98 w 234"/>
                <a:gd name="T45" fmla="*/ 215 h 234"/>
                <a:gd name="T46" fmla="*/ 98 w 234"/>
                <a:gd name="T47" fmla="*/ 162 h 234"/>
                <a:gd name="T48" fmla="*/ 61 w 234"/>
                <a:gd name="T49" fmla="*/ 200 h 234"/>
                <a:gd name="T50" fmla="*/ 34 w 234"/>
                <a:gd name="T51" fmla="*/ 200 h 234"/>
                <a:gd name="T52" fmla="*/ 34 w 234"/>
                <a:gd name="T53" fmla="*/ 173 h 234"/>
                <a:gd name="T54" fmla="*/ 72 w 234"/>
                <a:gd name="T55" fmla="*/ 136 h 234"/>
                <a:gd name="T56" fmla="*/ 19 w 234"/>
                <a:gd name="T57" fmla="*/ 136 h 234"/>
                <a:gd name="T58" fmla="*/ 0 w 234"/>
                <a:gd name="T59" fmla="*/ 117 h 234"/>
                <a:gd name="T60" fmla="*/ 19 w 234"/>
                <a:gd name="T61" fmla="*/ 98 h 234"/>
                <a:gd name="T62" fmla="*/ 72 w 234"/>
                <a:gd name="T63" fmla="*/ 98 h 234"/>
                <a:gd name="T64" fmla="*/ 34 w 234"/>
                <a:gd name="T65" fmla="*/ 6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4" h="234">
                  <a:moveTo>
                    <a:pt x="34" y="61"/>
                  </a:moveTo>
                  <a:cubicBezTo>
                    <a:pt x="27" y="54"/>
                    <a:pt x="27" y="42"/>
                    <a:pt x="34" y="34"/>
                  </a:cubicBezTo>
                  <a:cubicBezTo>
                    <a:pt x="42" y="27"/>
                    <a:pt x="54" y="27"/>
                    <a:pt x="61" y="34"/>
                  </a:cubicBezTo>
                  <a:cubicBezTo>
                    <a:pt x="98" y="72"/>
                    <a:pt x="98" y="72"/>
                    <a:pt x="98" y="72"/>
                  </a:cubicBezTo>
                  <a:cubicBezTo>
                    <a:pt x="98" y="19"/>
                    <a:pt x="98" y="19"/>
                    <a:pt x="98" y="19"/>
                  </a:cubicBezTo>
                  <a:cubicBezTo>
                    <a:pt x="98" y="8"/>
                    <a:pt x="107" y="0"/>
                    <a:pt x="117" y="0"/>
                  </a:cubicBezTo>
                  <a:cubicBezTo>
                    <a:pt x="127" y="0"/>
                    <a:pt x="136" y="8"/>
                    <a:pt x="136" y="19"/>
                  </a:cubicBezTo>
                  <a:cubicBezTo>
                    <a:pt x="136" y="72"/>
                    <a:pt x="136" y="72"/>
                    <a:pt x="136" y="72"/>
                  </a:cubicBezTo>
                  <a:cubicBezTo>
                    <a:pt x="173" y="34"/>
                    <a:pt x="173" y="34"/>
                    <a:pt x="173" y="34"/>
                  </a:cubicBezTo>
                  <a:cubicBezTo>
                    <a:pt x="181" y="27"/>
                    <a:pt x="192" y="27"/>
                    <a:pt x="200" y="34"/>
                  </a:cubicBezTo>
                  <a:cubicBezTo>
                    <a:pt x="207" y="42"/>
                    <a:pt x="207" y="54"/>
                    <a:pt x="200" y="61"/>
                  </a:cubicBezTo>
                  <a:cubicBezTo>
                    <a:pt x="162" y="98"/>
                    <a:pt x="162" y="98"/>
                    <a:pt x="162" y="98"/>
                  </a:cubicBezTo>
                  <a:cubicBezTo>
                    <a:pt x="215" y="98"/>
                    <a:pt x="215" y="98"/>
                    <a:pt x="215" y="98"/>
                  </a:cubicBezTo>
                  <a:cubicBezTo>
                    <a:pt x="226" y="98"/>
                    <a:pt x="234" y="107"/>
                    <a:pt x="234" y="117"/>
                  </a:cubicBezTo>
                  <a:cubicBezTo>
                    <a:pt x="234" y="127"/>
                    <a:pt x="226" y="136"/>
                    <a:pt x="215" y="136"/>
                  </a:cubicBezTo>
                  <a:cubicBezTo>
                    <a:pt x="162" y="136"/>
                    <a:pt x="162" y="136"/>
                    <a:pt x="162" y="136"/>
                  </a:cubicBezTo>
                  <a:cubicBezTo>
                    <a:pt x="200" y="173"/>
                    <a:pt x="200" y="173"/>
                    <a:pt x="200" y="173"/>
                  </a:cubicBezTo>
                  <a:cubicBezTo>
                    <a:pt x="207" y="181"/>
                    <a:pt x="207" y="192"/>
                    <a:pt x="200" y="200"/>
                  </a:cubicBezTo>
                  <a:cubicBezTo>
                    <a:pt x="192" y="207"/>
                    <a:pt x="181" y="207"/>
                    <a:pt x="173" y="200"/>
                  </a:cubicBezTo>
                  <a:cubicBezTo>
                    <a:pt x="136" y="162"/>
                    <a:pt x="136" y="162"/>
                    <a:pt x="136" y="162"/>
                  </a:cubicBezTo>
                  <a:cubicBezTo>
                    <a:pt x="136" y="215"/>
                    <a:pt x="136" y="215"/>
                    <a:pt x="136" y="215"/>
                  </a:cubicBezTo>
                  <a:cubicBezTo>
                    <a:pt x="136" y="226"/>
                    <a:pt x="127" y="234"/>
                    <a:pt x="117" y="234"/>
                  </a:cubicBezTo>
                  <a:cubicBezTo>
                    <a:pt x="107" y="234"/>
                    <a:pt x="98" y="226"/>
                    <a:pt x="98" y="215"/>
                  </a:cubicBezTo>
                  <a:cubicBezTo>
                    <a:pt x="98" y="162"/>
                    <a:pt x="98" y="162"/>
                    <a:pt x="98" y="162"/>
                  </a:cubicBezTo>
                  <a:cubicBezTo>
                    <a:pt x="61" y="200"/>
                    <a:pt x="61" y="200"/>
                    <a:pt x="61" y="200"/>
                  </a:cubicBezTo>
                  <a:cubicBezTo>
                    <a:pt x="54" y="207"/>
                    <a:pt x="42" y="207"/>
                    <a:pt x="34" y="200"/>
                  </a:cubicBezTo>
                  <a:cubicBezTo>
                    <a:pt x="27" y="192"/>
                    <a:pt x="27" y="181"/>
                    <a:pt x="34" y="173"/>
                  </a:cubicBezTo>
                  <a:cubicBezTo>
                    <a:pt x="72" y="136"/>
                    <a:pt x="72" y="136"/>
                    <a:pt x="72" y="136"/>
                  </a:cubicBezTo>
                  <a:cubicBezTo>
                    <a:pt x="19" y="136"/>
                    <a:pt x="19" y="136"/>
                    <a:pt x="19" y="136"/>
                  </a:cubicBezTo>
                  <a:cubicBezTo>
                    <a:pt x="8" y="136"/>
                    <a:pt x="0" y="127"/>
                    <a:pt x="0" y="117"/>
                  </a:cubicBezTo>
                  <a:cubicBezTo>
                    <a:pt x="0" y="107"/>
                    <a:pt x="8" y="98"/>
                    <a:pt x="19" y="98"/>
                  </a:cubicBezTo>
                  <a:cubicBezTo>
                    <a:pt x="72" y="98"/>
                    <a:pt x="72" y="98"/>
                    <a:pt x="72" y="98"/>
                  </a:cubicBezTo>
                  <a:lnTo>
                    <a:pt x="34"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4" rIns="89606" bIns="44804" numCol="1" anchor="t" anchorCtr="0" compatLnSpc="1">
              <a:prstTxWarp prst="textNoShape">
                <a:avLst/>
              </a:prstTxWarp>
            </a:bodyPr>
            <a:lstStyle/>
            <a:p>
              <a:endParaRPr lang="en-US" sz="1600" dirty="0">
                <a:gradFill>
                  <a:gsLst>
                    <a:gs pos="1250">
                      <a:srgbClr val="FFFFFF"/>
                    </a:gs>
                    <a:gs pos="100000">
                      <a:srgbClr val="FFFFFF"/>
                    </a:gs>
                  </a:gsLst>
                  <a:lin ang="5400000" scaled="0"/>
                </a:gradFill>
              </a:endParaRPr>
            </a:p>
          </p:txBody>
        </p:sp>
        <p:sp>
          <p:nvSpPr>
            <p:cNvPr id="81" name="Freeform 539"/>
            <p:cNvSpPr>
              <a:spLocks/>
            </p:cNvSpPr>
            <p:nvPr/>
          </p:nvSpPr>
          <p:spPr bwMode="auto">
            <a:xfrm>
              <a:off x="5688" y="5268"/>
              <a:ext cx="427" cy="427"/>
            </a:xfrm>
            <a:custGeom>
              <a:avLst/>
              <a:gdLst>
                <a:gd name="T0" fmla="*/ 181 w 181"/>
                <a:gd name="T1" fmla="*/ 40 h 181"/>
                <a:gd name="T2" fmla="*/ 163 w 181"/>
                <a:gd name="T3" fmla="*/ 21 h 181"/>
                <a:gd name="T4" fmla="*/ 144 w 181"/>
                <a:gd name="T5" fmla="*/ 40 h 181"/>
                <a:gd name="T6" fmla="*/ 144 w 181"/>
                <a:gd name="T7" fmla="*/ 117 h 181"/>
                <a:gd name="T8" fmla="*/ 34 w 181"/>
                <a:gd name="T9" fmla="*/ 8 h 181"/>
                <a:gd name="T10" fmla="*/ 8 w 181"/>
                <a:gd name="T11" fmla="*/ 8 h 181"/>
                <a:gd name="T12" fmla="*/ 8 w 181"/>
                <a:gd name="T13" fmla="*/ 34 h 181"/>
                <a:gd name="T14" fmla="*/ 117 w 181"/>
                <a:gd name="T15" fmla="*/ 144 h 181"/>
                <a:gd name="T16" fmla="*/ 40 w 181"/>
                <a:gd name="T17" fmla="*/ 144 h 181"/>
                <a:gd name="T18" fmla="*/ 21 w 181"/>
                <a:gd name="T19" fmla="*/ 163 h 181"/>
                <a:gd name="T20" fmla="*/ 40 w 181"/>
                <a:gd name="T21" fmla="*/ 181 h 181"/>
                <a:gd name="T22" fmla="*/ 162 w 181"/>
                <a:gd name="T23" fmla="*/ 181 h 181"/>
                <a:gd name="T24" fmla="*/ 176 w 181"/>
                <a:gd name="T25" fmla="*/ 176 h 181"/>
                <a:gd name="T26" fmla="*/ 181 w 181"/>
                <a:gd name="T27" fmla="*/ 163 h 181"/>
                <a:gd name="T28" fmla="*/ 181 w 181"/>
                <a:gd name="T29" fmla="*/ 4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1" h="181">
                  <a:moveTo>
                    <a:pt x="181" y="40"/>
                  </a:moveTo>
                  <a:cubicBezTo>
                    <a:pt x="181" y="29"/>
                    <a:pt x="173" y="21"/>
                    <a:pt x="163" y="21"/>
                  </a:cubicBezTo>
                  <a:cubicBezTo>
                    <a:pt x="152" y="21"/>
                    <a:pt x="144" y="29"/>
                    <a:pt x="144" y="40"/>
                  </a:cubicBezTo>
                  <a:cubicBezTo>
                    <a:pt x="144" y="117"/>
                    <a:pt x="144" y="117"/>
                    <a:pt x="144" y="117"/>
                  </a:cubicBezTo>
                  <a:cubicBezTo>
                    <a:pt x="34" y="8"/>
                    <a:pt x="34" y="8"/>
                    <a:pt x="34" y="8"/>
                  </a:cubicBezTo>
                  <a:cubicBezTo>
                    <a:pt x="27" y="0"/>
                    <a:pt x="15" y="0"/>
                    <a:pt x="8" y="8"/>
                  </a:cubicBezTo>
                  <a:cubicBezTo>
                    <a:pt x="0" y="15"/>
                    <a:pt x="0" y="27"/>
                    <a:pt x="8" y="34"/>
                  </a:cubicBezTo>
                  <a:cubicBezTo>
                    <a:pt x="117" y="144"/>
                    <a:pt x="117" y="144"/>
                    <a:pt x="117" y="144"/>
                  </a:cubicBezTo>
                  <a:cubicBezTo>
                    <a:pt x="40" y="144"/>
                    <a:pt x="40" y="144"/>
                    <a:pt x="40" y="144"/>
                  </a:cubicBezTo>
                  <a:cubicBezTo>
                    <a:pt x="29" y="144"/>
                    <a:pt x="21" y="152"/>
                    <a:pt x="21" y="163"/>
                  </a:cubicBezTo>
                  <a:cubicBezTo>
                    <a:pt x="21" y="173"/>
                    <a:pt x="29" y="181"/>
                    <a:pt x="40" y="181"/>
                  </a:cubicBezTo>
                  <a:cubicBezTo>
                    <a:pt x="162" y="181"/>
                    <a:pt x="162" y="181"/>
                    <a:pt x="162" y="181"/>
                  </a:cubicBezTo>
                  <a:cubicBezTo>
                    <a:pt x="167" y="181"/>
                    <a:pt x="172" y="179"/>
                    <a:pt x="176" y="176"/>
                  </a:cubicBezTo>
                  <a:cubicBezTo>
                    <a:pt x="179" y="172"/>
                    <a:pt x="181" y="167"/>
                    <a:pt x="181" y="163"/>
                  </a:cubicBezTo>
                  <a:lnTo>
                    <a:pt x="181"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4" rIns="89606" bIns="44804" numCol="1" anchor="t" anchorCtr="0" compatLnSpc="1">
              <a:prstTxWarp prst="textNoShape">
                <a:avLst/>
              </a:prstTxWarp>
            </a:bodyPr>
            <a:lstStyle/>
            <a:p>
              <a:endParaRPr lang="en-US" sz="1600" dirty="0">
                <a:gradFill>
                  <a:gsLst>
                    <a:gs pos="1250">
                      <a:srgbClr val="FFFFFF"/>
                    </a:gs>
                    <a:gs pos="100000">
                      <a:srgbClr val="FFFFFF"/>
                    </a:gs>
                  </a:gsLst>
                  <a:lin ang="5400000" scaled="0"/>
                </a:gradFill>
              </a:endParaRPr>
            </a:p>
          </p:txBody>
        </p:sp>
      </p:grpSp>
      <p:sp>
        <p:nvSpPr>
          <p:cNvPr id="83" name="Freeform 12"/>
          <p:cNvSpPr>
            <a:spLocks noChangeAspect="1" noEditPoints="1"/>
          </p:cNvSpPr>
          <p:nvPr/>
        </p:nvSpPr>
        <p:spPr bwMode="black">
          <a:xfrm>
            <a:off x="3352127" y="2019861"/>
            <a:ext cx="441602" cy="266567"/>
          </a:xfrm>
          <a:custGeom>
            <a:avLst/>
            <a:gdLst>
              <a:gd name="T0" fmla="*/ 292 w 349"/>
              <a:gd name="T1" fmla="*/ 160 h 211"/>
              <a:gd name="T2" fmla="*/ 230 w 349"/>
              <a:gd name="T3" fmla="*/ 131 h 211"/>
              <a:gd name="T4" fmla="*/ 227 w 349"/>
              <a:gd name="T5" fmla="*/ 136 h 211"/>
              <a:gd name="T6" fmla="*/ 265 w 349"/>
              <a:gd name="T7" fmla="*/ 177 h 211"/>
              <a:gd name="T8" fmla="*/ 204 w 349"/>
              <a:gd name="T9" fmla="*/ 147 h 211"/>
              <a:gd name="T10" fmla="*/ 200 w 349"/>
              <a:gd name="T11" fmla="*/ 152 h 211"/>
              <a:gd name="T12" fmla="*/ 238 w 349"/>
              <a:gd name="T13" fmla="*/ 193 h 211"/>
              <a:gd name="T14" fmla="*/ 191 w 349"/>
              <a:gd name="T15" fmla="*/ 174 h 211"/>
              <a:gd name="T16" fmla="*/ 188 w 349"/>
              <a:gd name="T17" fmla="*/ 178 h 211"/>
              <a:gd name="T18" fmla="*/ 208 w 349"/>
              <a:gd name="T19" fmla="*/ 205 h 211"/>
              <a:gd name="T20" fmla="*/ 172 w 349"/>
              <a:gd name="T21" fmla="*/ 194 h 211"/>
              <a:gd name="T22" fmla="*/ 176 w 349"/>
              <a:gd name="T23" fmla="*/ 172 h 211"/>
              <a:gd name="T24" fmla="*/ 154 w 349"/>
              <a:gd name="T25" fmla="*/ 146 h 211"/>
              <a:gd name="T26" fmla="*/ 133 w 349"/>
              <a:gd name="T27" fmla="*/ 127 h 211"/>
              <a:gd name="T28" fmla="*/ 114 w 349"/>
              <a:gd name="T29" fmla="*/ 130 h 211"/>
              <a:gd name="T30" fmla="*/ 101 w 349"/>
              <a:gd name="T31" fmla="*/ 124 h 211"/>
              <a:gd name="T32" fmla="*/ 72 w 349"/>
              <a:gd name="T33" fmla="*/ 121 h 211"/>
              <a:gd name="T34" fmla="*/ 48 w 349"/>
              <a:gd name="T35" fmla="*/ 135 h 211"/>
              <a:gd name="T36" fmla="*/ 71 w 349"/>
              <a:gd name="T37" fmla="*/ 27 h 211"/>
              <a:gd name="T38" fmla="*/ 75 w 349"/>
              <a:gd name="T39" fmla="*/ 46 h 211"/>
              <a:gd name="T40" fmla="*/ 101 w 349"/>
              <a:gd name="T41" fmla="*/ 79 h 211"/>
              <a:gd name="T42" fmla="*/ 118 w 349"/>
              <a:gd name="T43" fmla="*/ 76 h 211"/>
              <a:gd name="T44" fmla="*/ 158 w 349"/>
              <a:gd name="T45" fmla="*/ 53 h 211"/>
              <a:gd name="T46" fmla="*/ 289 w 349"/>
              <a:gd name="T47" fmla="*/ 140 h 211"/>
              <a:gd name="T48" fmla="*/ 242 w 349"/>
              <a:gd name="T49" fmla="*/ 37 h 211"/>
              <a:gd name="T50" fmla="*/ 148 w 349"/>
              <a:gd name="T51" fmla="*/ 4 h 211"/>
              <a:gd name="T52" fmla="*/ 94 w 349"/>
              <a:gd name="T53" fmla="*/ 33 h 211"/>
              <a:gd name="T54" fmla="*/ 102 w 349"/>
              <a:gd name="T55" fmla="*/ 70 h 211"/>
              <a:gd name="T56" fmla="*/ 113 w 349"/>
              <a:gd name="T57" fmla="*/ 67 h 211"/>
              <a:gd name="T58" fmla="*/ 188 w 349"/>
              <a:gd name="T59" fmla="*/ 56 h 211"/>
              <a:gd name="T60" fmla="*/ 294 w 349"/>
              <a:gd name="T61" fmla="*/ 133 h 211"/>
              <a:gd name="T62" fmla="*/ 314 w 349"/>
              <a:gd name="T63" fmla="*/ 130 h 211"/>
              <a:gd name="T64" fmla="*/ 253 w 349"/>
              <a:gd name="T65" fmla="*/ 41 h 211"/>
              <a:gd name="T66" fmla="*/ 139 w 349"/>
              <a:gd name="T67" fmla="*/ 164 h 211"/>
              <a:gd name="T68" fmla="*/ 130 w 349"/>
              <a:gd name="T69" fmla="*/ 137 h 211"/>
              <a:gd name="T70" fmla="*/ 112 w 349"/>
              <a:gd name="T71" fmla="*/ 149 h 211"/>
              <a:gd name="T72" fmla="*/ 84 w 349"/>
              <a:gd name="T73" fmla="*/ 143 h 211"/>
              <a:gd name="T74" fmla="*/ 67 w 349"/>
              <a:gd name="T75" fmla="*/ 131 h 211"/>
              <a:gd name="T76" fmla="*/ 59 w 349"/>
              <a:gd name="T77" fmla="*/ 168 h 211"/>
              <a:gd name="T78" fmla="*/ 76 w 349"/>
              <a:gd name="T79" fmla="*/ 178 h 211"/>
              <a:gd name="T80" fmla="*/ 90 w 349"/>
              <a:gd name="T81" fmla="*/ 188 h 211"/>
              <a:gd name="T82" fmla="*/ 106 w 349"/>
              <a:gd name="T83" fmla="*/ 181 h 211"/>
              <a:gd name="T84" fmla="*/ 116 w 349"/>
              <a:gd name="T85" fmla="*/ 200 h 211"/>
              <a:gd name="T86" fmla="*/ 131 w 349"/>
              <a:gd name="T87" fmla="*/ 193 h 211"/>
              <a:gd name="T88" fmla="*/ 145 w 349"/>
              <a:gd name="T89" fmla="*/ 209 h 211"/>
              <a:gd name="T90" fmla="*/ 166 w 349"/>
              <a:gd name="T91" fmla="*/ 174 h 211"/>
              <a:gd name="T92" fmla="*/ 349 w 349"/>
              <a:gd name="T93" fmla="*/ 124 h 211"/>
              <a:gd name="T94" fmla="*/ 326 w 349"/>
              <a:gd name="T95" fmla="*/ 22 h 211"/>
              <a:gd name="T96" fmla="*/ 323 w 349"/>
              <a:gd name="T97" fmla="*/ 135 h 211"/>
              <a:gd name="T98" fmla="*/ 349 w 349"/>
              <a:gd name="T99" fmla="*/ 124 h 211"/>
              <a:gd name="T100" fmla="*/ 47 w 349"/>
              <a:gd name="T101" fmla="*/ 11 h 211"/>
              <a:gd name="T102" fmla="*/ 3 w 349"/>
              <a:gd name="T103" fmla="*/ 118 h 211"/>
              <a:gd name="T104" fmla="*/ 35 w 349"/>
              <a:gd name="T105" fmla="*/ 13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9" h="211">
                <a:moveTo>
                  <a:pt x="289" y="140"/>
                </a:moveTo>
                <a:cubicBezTo>
                  <a:pt x="294" y="144"/>
                  <a:pt x="296" y="154"/>
                  <a:pt x="292" y="160"/>
                </a:cubicBezTo>
                <a:cubicBezTo>
                  <a:pt x="289" y="164"/>
                  <a:pt x="285" y="167"/>
                  <a:pt x="279" y="167"/>
                </a:cubicBezTo>
                <a:cubicBezTo>
                  <a:pt x="279" y="167"/>
                  <a:pt x="279" y="167"/>
                  <a:pt x="230" y="131"/>
                </a:cubicBezTo>
                <a:cubicBezTo>
                  <a:pt x="228" y="130"/>
                  <a:pt x="227" y="131"/>
                  <a:pt x="226" y="132"/>
                </a:cubicBezTo>
                <a:cubicBezTo>
                  <a:pt x="226" y="134"/>
                  <a:pt x="226" y="135"/>
                  <a:pt x="227" y="136"/>
                </a:cubicBezTo>
                <a:cubicBezTo>
                  <a:pt x="227" y="136"/>
                  <a:pt x="227" y="136"/>
                  <a:pt x="267" y="164"/>
                </a:cubicBezTo>
                <a:cubicBezTo>
                  <a:pt x="267" y="168"/>
                  <a:pt x="267" y="172"/>
                  <a:pt x="265" y="177"/>
                </a:cubicBezTo>
                <a:cubicBezTo>
                  <a:pt x="262" y="181"/>
                  <a:pt x="257" y="183"/>
                  <a:pt x="253" y="183"/>
                </a:cubicBezTo>
                <a:cubicBezTo>
                  <a:pt x="253" y="183"/>
                  <a:pt x="253" y="183"/>
                  <a:pt x="204" y="147"/>
                </a:cubicBezTo>
                <a:cubicBezTo>
                  <a:pt x="203" y="147"/>
                  <a:pt x="200" y="147"/>
                  <a:pt x="200" y="148"/>
                </a:cubicBezTo>
                <a:cubicBezTo>
                  <a:pt x="199" y="150"/>
                  <a:pt x="199" y="151"/>
                  <a:pt x="200" y="152"/>
                </a:cubicBezTo>
                <a:cubicBezTo>
                  <a:pt x="200" y="152"/>
                  <a:pt x="200" y="152"/>
                  <a:pt x="240" y="181"/>
                </a:cubicBezTo>
                <a:cubicBezTo>
                  <a:pt x="240" y="185"/>
                  <a:pt x="240" y="189"/>
                  <a:pt x="238" y="193"/>
                </a:cubicBezTo>
                <a:cubicBezTo>
                  <a:pt x="235" y="197"/>
                  <a:pt x="231" y="198"/>
                  <a:pt x="226" y="198"/>
                </a:cubicBezTo>
                <a:cubicBezTo>
                  <a:pt x="226" y="198"/>
                  <a:pt x="226" y="198"/>
                  <a:pt x="191" y="174"/>
                </a:cubicBezTo>
                <a:cubicBezTo>
                  <a:pt x="189" y="172"/>
                  <a:pt x="188" y="172"/>
                  <a:pt x="187" y="174"/>
                </a:cubicBezTo>
                <a:cubicBezTo>
                  <a:pt x="187" y="175"/>
                  <a:pt x="187" y="177"/>
                  <a:pt x="188" y="178"/>
                </a:cubicBezTo>
                <a:cubicBezTo>
                  <a:pt x="188" y="178"/>
                  <a:pt x="188" y="178"/>
                  <a:pt x="210" y="194"/>
                </a:cubicBezTo>
                <a:cubicBezTo>
                  <a:pt x="211" y="198"/>
                  <a:pt x="210" y="202"/>
                  <a:pt x="208" y="205"/>
                </a:cubicBezTo>
                <a:cubicBezTo>
                  <a:pt x="204" y="209"/>
                  <a:pt x="200" y="211"/>
                  <a:pt x="196" y="211"/>
                </a:cubicBezTo>
                <a:cubicBezTo>
                  <a:pt x="196" y="211"/>
                  <a:pt x="196" y="211"/>
                  <a:pt x="172" y="194"/>
                </a:cubicBezTo>
                <a:cubicBezTo>
                  <a:pt x="172" y="194"/>
                  <a:pt x="172" y="194"/>
                  <a:pt x="176" y="175"/>
                </a:cubicBezTo>
                <a:cubicBezTo>
                  <a:pt x="176" y="175"/>
                  <a:pt x="176" y="174"/>
                  <a:pt x="176" y="172"/>
                </a:cubicBezTo>
                <a:cubicBezTo>
                  <a:pt x="177" y="160"/>
                  <a:pt x="169" y="150"/>
                  <a:pt x="157" y="147"/>
                </a:cubicBezTo>
                <a:cubicBezTo>
                  <a:pt x="156" y="146"/>
                  <a:pt x="156" y="146"/>
                  <a:pt x="154" y="146"/>
                </a:cubicBezTo>
                <a:cubicBezTo>
                  <a:pt x="153" y="146"/>
                  <a:pt x="152" y="146"/>
                  <a:pt x="150" y="146"/>
                </a:cubicBezTo>
                <a:cubicBezTo>
                  <a:pt x="149" y="136"/>
                  <a:pt x="142" y="130"/>
                  <a:pt x="133" y="127"/>
                </a:cubicBezTo>
                <a:cubicBezTo>
                  <a:pt x="131" y="127"/>
                  <a:pt x="130" y="127"/>
                  <a:pt x="130" y="127"/>
                </a:cubicBezTo>
                <a:cubicBezTo>
                  <a:pt x="123" y="126"/>
                  <a:pt x="118" y="127"/>
                  <a:pt x="114" y="130"/>
                </a:cubicBezTo>
                <a:cubicBezTo>
                  <a:pt x="111" y="127"/>
                  <a:pt x="107" y="124"/>
                  <a:pt x="102" y="124"/>
                </a:cubicBezTo>
                <a:cubicBezTo>
                  <a:pt x="101" y="124"/>
                  <a:pt x="101" y="124"/>
                  <a:pt x="101" y="124"/>
                </a:cubicBezTo>
                <a:cubicBezTo>
                  <a:pt x="95" y="123"/>
                  <a:pt x="90" y="124"/>
                  <a:pt x="86" y="127"/>
                </a:cubicBezTo>
                <a:cubicBezTo>
                  <a:pt x="82" y="124"/>
                  <a:pt x="76" y="121"/>
                  <a:pt x="72" y="121"/>
                </a:cubicBezTo>
                <a:cubicBezTo>
                  <a:pt x="70" y="121"/>
                  <a:pt x="67" y="121"/>
                  <a:pt x="64" y="121"/>
                </a:cubicBezTo>
                <a:cubicBezTo>
                  <a:pt x="56" y="124"/>
                  <a:pt x="51" y="128"/>
                  <a:pt x="48" y="135"/>
                </a:cubicBezTo>
                <a:cubicBezTo>
                  <a:pt x="48" y="135"/>
                  <a:pt x="48" y="135"/>
                  <a:pt x="44" y="134"/>
                </a:cubicBezTo>
                <a:cubicBezTo>
                  <a:pt x="43" y="81"/>
                  <a:pt x="71" y="27"/>
                  <a:pt x="71" y="27"/>
                </a:cubicBezTo>
                <a:cubicBezTo>
                  <a:pt x="71" y="27"/>
                  <a:pt x="76" y="27"/>
                  <a:pt x="84" y="27"/>
                </a:cubicBezTo>
                <a:cubicBezTo>
                  <a:pt x="79" y="33"/>
                  <a:pt x="75" y="40"/>
                  <a:pt x="75" y="46"/>
                </a:cubicBezTo>
                <a:cubicBezTo>
                  <a:pt x="74" y="53"/>
                  <a:pt x="75" y="58"/>
                  <a:pt x="78" y="64"/>
                </a:cubicBezTo>
                <a:cubicBezTo>
                  <a:pt x="83" y="73"/>
                  <a:pt x="91" y="79"/>
                  <a:pt x="101" y="79"/>
                </a:cubicBezTo>
                <a:cubicBezTo>
                  <a:pt x="101" y="79"/>
                  <a:pt x="101" y="79"/>
                  <a:pt x="101" y="79"/>
                </a:cubicBezTo>
                <a:cubicBezTo>
                  <a:pt x="106" y="80"/>
                  <a:pt x="113" y="79"/>
                  <a:pt x="118" y="76"/>
                </a:cubicBezTo>
                <a:cubicBezTo>
                  <a:pt x="118" y="76"/>
                  <a:pt x="118" y="76"/>
                  <a:pt x="122" y="73"/>
                </a:cubicBezTo>
                <a:cubicBezTo>
                  <a:pt x="122" y="73"/>
                  <a:pt x="122" y="73"/>
                  <a:pt x="158" y="53"/>
                </a:cubicBezTo>
                <a:cubicBezTo>
                  <a:pt x="158" y="53"/>
                  <a:pt x="158" y="53"/>
                  <a:pt x="183" y="64"/>
                </a:cubicBezTo>
                <a:cubicBezTo>
                  <a:pt x="183" y="64"/>
                  <a:pt x="183" y="64"/>
                  <a:pt x="289" y="140"/>
                </a:cubicBezTo>
                <a:close/>
                <a:moveTo>
                  <a:pt x="253" y="41"/>
                </a:moveTo>
                <a:cubicBezTo>
                  <a:pt x="250" y="41"/>
                  <a:pt x="246" y="40"/>
                  <a:pt x="242" y="37"/>
                </a:cubicBezTo>
                <a:cubicBezTo>
                  <a:pt x="165" y="2"/>
                  <a:pt x="165" y="2"/>
                  <a:pt x="165" y="2"/>
                </a:cubicBezTo>
                <a:cubicBezTo>
                  <a:pt x="160" y="0"/>
                  <a:pt x="153" y="1"/>
                  <a:pt x="148" y="4"/>
                </a:cubicBezTo>
                <a:cubicBezTo>
                  <a:pt x="117" y="21"/>
                  <a:pt x="117" y="21"/>
                  <a:pt x="117" y="21"/>
                </a:cubicBezTo>
                <a:cubicBezTo>
                  <a:pt x="94" y="33"/>
                  <a:pt x="94" y="33"/>
                  <a:pt x="94" y="33"/>
                </a:cubicBezTo>
                <a:cubicBezTo>
                  <a:pt x="85" y="39"/>
                  <a:pt x="82" y="51"/>
                  <a:pt x="87" y="60"/>
                </a:cubicBezTo>
                <a:cubicBezTo>
                  <a:pt x="90" y="66"/>
                  <a:pt x="96" y="70"/>
                  <a:pt x="102" y="70"/>
                </a:cubicBezTo>
                <a:cubicBezTo>
                  <a:pt x="106" y="70"/>
                  <a:pt x="110" y="70"/>
                  <a:pt x="113" y="67"/>
                </a:cubicBezTo>
                <a:cubicBezTo>
                  <a:pt x="113" y="67"/>
                  <a:pt x="113" y="67"/>
                  <a:pt x="113" y="67"/>
                </a:cubicBezTo>
                <a:cubicBezTo>
                  <a:pt x="159" y="43"/>
                  <a:pt x="159" y="43"/>
                  <a:pt x="159" y="43"/>
                </a:cubicBezTo>
                <a:cubicBezTo>
                  <a:pt x="188" y="56"/>
                  <a:pt x="188" y="56"/>
                  <a:pt x="188" y="56"/>
                </a:cubicBezTo>
                <a:cubicBezTo>
                  <a:pt x="228" y="86"/>
                  <a:pt x="228" y="86"/>
                  <a:pt x="228" y="86"/>
                </a:cubicBezTo>
                <a:cubicBezTo>
                  <a:pt x="294" y="133"/>
                  <a:pt x="294" y="133"/>
                  <a:pt x="294" y="133"/>
                </a:cubicBezTo>
                <a:cubicBezTo>
                  <a:pt x="295" y="134"/>
                  <a:pt x="295" y="134"/>
                  <a:pt x="295" y="134"/>
                </a:cubicBezTo>
                <a:cubicBezTo>
                  <a:pt x="314" y="130"/>
                  <a:pt x="314" y="130"/>
                  <a:pt x="314" y="130"/>
                </a:cubicBezTo>
                <a:cubicBezTo>
                  <a:pt x="317" y="68"/>
                  <a:pt x="289" y="39"/>
                  <a:pt x="289" y="39"/>
                </a:cubicBezTo>
                <a:cubicBezTo>
                  <a:pt x="289" y="39"/>
                  <a:pt x="261" y="44"/>
                  <a:pt x="253" y="41"/>
                </a:cubicBezTo>
                <a:close/>
                <a:moveTo>
                  <a:pt x="155" y="157"/>
                </a:moveTo>
                <a:cubicBezTo>
                  <a:pt x="149" y="156"/>
                  <a:pt x="142" y="158"/>
                  <a:pt x="139" y="164"/>
                </a:cubicBezTo>
                <a:cubicBezTo>
                  <a:pt x="141" y="154"/>
                  <a:pt x="141" y="154"/>
                  <a:pt x="141" y="154"/>
                </a:cubicBezTo>
                <a:cubicBezTo>
                  <a:pt x="143" y="146"/>
                  <a:pt x="138" y="138"/>
                  <a:pt x="130" y="137"/>
                </a:cubicBezTo>
                <a:cubicBezTo>
                  <a:pt x="122" y="135"/>
                  <a:pt x="114" y="139"/>
                  <a:pt x="112" y="148"/>
                </a:cubicBezTo>
                <a:cubicBezTo>
                  <a:pt x="112" y="149"/>
                  <a:pt x="112" y="149"/>
                  <a:pt x="112" y="149"/>
                </a:cubicBezTo>
                <a:cubicBezTo>
                  <a:pt x="112" y="142"/>
                  <a:pt x="107" y="135"/>
                  <a:pt x="100" y="134"/>
                </a:cubicBezTo>
                <a:cubicBezTo>
                  <a:pt x="94" y="133"/>
                  <a:pt x="86" y="137"/>
                  <a:pt x="84" y="143"/>
                </a:cubicBezTo>
                <a:cubicBezTo>
                  <a:pt x="84" y="143"/>
                  <a:pt x="84" y="143"/>
                  <a:pt x="84" y="143"/>
                </a:cubicBezTo>
                <a:cubicBezTo>
                  <a:pt x="82" y="135"/>
                  <a:pt x="74" y="130"/>
                  <a:pt x="67" y="131"/>
                </a:cubicBezTo>
                <a:cubicBezTo>
                  <a:pt x="59" y="134"/>
                  <a:pt x="53" y="141"/>
                  <a:pt x="55" y="149"/>
                </a:cubicBezTo>
                <a:cubicBezTo>
                  <a:pt x="59" y="168"/>
                  <a:pt x="59" y="168"/>
                  <a:pt x="59" y="168"/>
                </a:cubicBezTo>
                <a:cubicBezTo>
                  <a:pt x="60" y="173"/>
                  <a:pt x="65" y="178"/>
                  <a:pt x="72" y="178"/>
                </a:cubicBezTo>
                <a:cubicBezTo>
                  <a:pt x="74" y="178"/>
                  <a:pt x="75" y="178"/>
                  <a:pt x="76" y="178"/>
                </a:cubicBezTo>
                <a:cubicBezTo>
                  <a:pt x="78" y="178"/>
                  <a:pt x="78" y="178"/>
                  <a:pt x="79" y="177"/>
                </a:cubicBezTo>
                <a:cubicBezTo>
                  <a:pt x="80" y="182"/>
                  <a:pt x="84" y="186"/>
                  <a:pt x="90" y="188"/>
                </a:cubicBezTo>
                <a:cubicBezTo>
                  <a:pt x="91" y="188"/>
                  <a:pt x="91" y="188"/>
                  <a:pt x="91" y="188"/>
                </a:cubicBezTo>
                <a:cubicBezTo>
                  <a:pt x="96" y="188"/>
                  <a:pt x="102" y="185"/>
                  <a:pt x="106" y="181"/>
                </a:cubicBezTo>
                <a:cubicBezTo>
                  <a:pt x="104" y="182"/>
                  <a:pt x="104" y="182"/>
                  <a:pt x="104" y="182"/>
                </a:cubicBezTo>
                <a:cubicBezTo>
                  <a:pt x="103" y="189"/>
                  <a:pt x="108" y="197"/>
                  <a:pt x="116" y="200"/>
                </a:cubicBezTo>
                <a:cubicBezTo>
                  <a:pt x="116" y="200"/>
                  <a:pt x="116" y="200"/>
                  <a:pt x="118" y="200"/>
                </a:cubicBezTo>
                <a:cubicBezTo>
                  <a:pt x="123" y="200"/>
                  <a:pt x="129" y="197"/>
                  <a:pt x="131" y="193"/>
                </a:cubicBezTo>
                <a:cubicBezTo>
                  <a:pt x="131" y="200"/>
                  <a:pt x="135" y="206"/>
                  <a:pt x="143" y="209"/>
                </a:cubicBezTo>
                <a:cubicBezTo>
                  <a:pt x="143" y="209"/>
                  <a:pt x="143" y="209"/>
                  <a:pt x="145" y="209"/>
                </a:cubicBezTo>
                <a:cubicBezTo>
                  <a:pt x="151" y="209"/>
                  <a:pt x="158" y="205"/>
                  <a:pt x="161" y="197"/>
                </a:cubicBezTo>
                <a:cubicBezTo>
                  <a:pt x="166" y="174"/>
                  <a:pt x="166" y="174"/>
                  <a:pt x="166" y="174"/>
                </a:cubicBezTo>
                <a:cubicBezTo>
                  <a:pt x="168" y="166"/>
                  <a:pt x="162" y="158"/>
                  <a:pt x="155" y="157"/>
                </a:cubicBezTo>
                <a:close/>
                <a:moveTo>
                  <a:pt x="349" y="124"/>
                </a:moveTo>
                <a:cubicBezTo>
                  <a:pt x="338" y="30"/>
                  <a:pt x="338" y="30"/>
                  <a:pt x="338" y="30"/>
                </a:cubicBezTo>
                <a:cubicBezTo>
                  <a:pt x="337" y="24"/>
                  <a:pt x="332" y="21"/>
                  <a:pt x="326" y="22"/>
                </a:cubicBezTo>
                <a:cubicBezTo>
                  <a:pt x="294" y="30"/>
                  <a:pt x="294" y="30"/>
                  <a:pt x="294" y="30"/>
                </a:cubicBezTo>
                <a:cubicBezTo>
                  <a:pt x="294" y="30"/>
                  <a:pt x="328" y="64"/>
                  <a:pt x="323" y="135"/>
                </a:cubicBezTo>
                <a:cubicBezTo>
                  <a:pt x="338" y="135"/>
                  <a:pt x="338" y="135"/>
                  <a:pt x="338" y="135"/>
                </a:cubicBezTo>
                <a:cubicBezTo>
                  <a:pt x="345" y="135"/>
                  <a:pt x="349" y="130"/>
                  <a:pt x="349" y="124"/>
                </a:cubicBezTo>
                <a:close/>
                <a:moveTo>
                  <a:pt x="63" y="21"/>
                </a:moveTo>
                <a:cubicBezTo>
                  <a:pt x="47" y="11"/>
                  <a:pt x="47" y="11"/>
                  <a:pt x="47" y="11"/>
                </a:cubicBezTo>
                <a:cubicBezTo>
                  <a:pt x="42" y="9"/>
                  <a:pt x="36" y="11"/>
                  <a:pt x="34" y="17"/>
                </a:cubicBezTo>
                <a:cubicBezTo>
                  <a:pt x="3" y="118"/>
                  <a:pt x="3" y="118"/>
                  <a:pt x="3" y="118"/>
                </a:cubicBezTo>
                <a:cubicBezTo>
                  <a:pt x="0" y="124"/>
                  <a:pt x="4" y="130"/>
                  <a:pt x="9" y="130"/>
                </a:cubicBezTo>
                <a:cubicBezTo>
                  <a:pt x="35" y="135"/>
                  <a:pt x="35" y="135"/>
                  <a:pt x="35" y="135"/>
                </a:cubicBezTo>
                <a:cubicBezTo>
                  <a:pt x="32" y="79"/>
                  <a:pt x="63" y="21"/>
                  <a:pt x="63" y="21"/>
                </a:cubicBezTo>
                <a:close/>
              </a:path>
            </a:pathLst>
          </a:custGeom>
          <a:solidFill>
            <a:schemeClr val="bg1"/>
          </a:solidFill>
          <a:ln>
            <a:noFill/>
          </a:ln>
          <a:extLst/>
        </p:spPr>
        <p:txBody>
          <a:bodyPr vert="horz" wrap="square" lIns="89606" tIns="44804" rIns="89606" bIns="44804" numCol="1" anchor="t" anchorCtr="0" compatLnSpc="1">
            <a:prstTxWarp prst="textNoShape">
              <a:avLst/>
            </a:prstTxWarp>
          </a:bodyPr>
          <a:lstStyle/>
          <a:p>
            <a:pPr defTabSz="914004"/>
            <a:endParaRPr lang="en-US" sz="1600" dirty="0">
              <a:gradFill>
                <a:gsLst>
                  <a:gs pos="1250">
                    <a:srgbClr val="FFFFFF"/>
                  </a:gs>
                  <a:gs pos="100000">
                    <a:srgbClr val="FFFFFF"/>
                  </a:gs>
                </a:gsLst>
                <a:lin ang="5400000" scaled="0"/>
              </a:gradFill>
            </a:endParaRPr>
          </a:p>
        </p:txBody>
      </p:sp>
      <p:sp>
        <p:nvSpPr>
          <p:cNvPr id="84" name="Freeform 22"/>
          <p:cNvSpPr>
            <a:spLocks noChangeAspect="1" noEditPoints="1"/>
          </p:cNvSpPr>
          <p:nvPr/>
        </p:nvSpPr>
        <p:spPr bwMode="black">
          <a:xfrm>
            <a:off x="3367338" y="4155500"/>
            <a:ext cx="371335" cy="371237"/>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bg1"/>
          </a:solidFill>
          <a:ln>
            <a:noFill/>
          </a:ln>
          <a:extLst/>
        </p:spPr>
        <p:txBody>
          <a:bodyPr vert="horz" wrap="square" lIns="80655" tIns="40328" rIns="80655" bIns="40328" numCol="1" anchor="t" anchorCtr="0" compatLnSpc="1">
            <a:prstTxWarp prst="textNoShape">
              <a:avLst/>
            </a:prstTxWarp>
          </a:bodyPr>
          <a:lstStyle/>
          <a:p>
            <a:pPr defTabSz="914004"/>
            <a:endParaRPr lang="en-US" sz="1600" dirty="0">
              <a:gradFill>
                <a:gsLst>
                  <a:gs pos="1250">
                    <a:srgbClr val="FFFFFF"/>
                  </a:gs>
                  <a:gs pos="100000">
                    <a:srgbClr val="FFFFFF"/>
                  </a:gs>
                </a:gsLst>
                <a:lin ang="5400000" scaled="0"/>
              </a:gradFill>
            </a:endParaRPr>
          </a:p>
        </p:txBody>
      </p:sp>
      <p:sp>
        <p:nvSpPr>
          <p:cNvPr id="85" name="Freeform 90"/>
          <p:cNvSpPr>
            <a:spLocks noChangeAspect="1" noEditPoints="1"/>
          </p:cNvSpPr>
          <p:nvPr/>
        </p:nvSpPr>
        <p:spPr bwMode="black">
          <a:xfrm>
            <a:off x="3352126" y="2697408"/>
            <a:ext cx="336466" cy="369147"/>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chemeClr val="bg1"/>
          </a:solidFill>
          <a:ln>
            <a:noFill/>
          </a:ln>
          <a:extLst/>
        </p:spPr>
        <p:txBody>
          <a:bodyPr vert="horz" wrap="square" lIns="80655" tIns="40328" rIns="80655" bIns="40328" numCol="1" anchor="t" anchorCtr="0" compatLnSpc="1">
            <a:prstTxWarp prst="textNoShape">
              <a:avLst/>
            </a:prstTxWarp>
          </a:bodyPr>
          <a:lstStyle/>
          <a:p>
            <a:pPr defTabSz="914004"/>
            <a:endParaRPr lang="en-US" sz="1600" dirty="0">
              <a:gradFill>
                <a:gsLst>
                  <a:gs pos="1250">
                    <a:srgbClr val="FFFFFF"/>
                  </a:gs>
                  <a:gs pos="100000">
                    <a:srgbClr val="FFFFFF"/>
                  </a:gs>
                </a:gsLst>
                <a:lin ang="5400000" scaled="0"/>
              </a:gradFill>
            </a:endParaRPr>
          </a:p>
        </p:txBody>
      </p:sp>
      <p:sp>
        <p:nvSpPr>
          <p:cNvPr id="86" name="Freeform 25"/>
          <p:cNvSpPr>
            <a:spLocks noChangeAspect="1" noEditPoints="1"/>
          </p:cNvSpPr>
          <p:nvPr/>
        </p:nvSpPr>
        <p:spPr bwMode="black">
          <a:xfrm>
            <a:off x="9236987" y="4872246"/>
            <a:ext cx="435266" cy="370617"/>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chemeClr val="bg1"/>
          </a:solidFill>
          <a:ln>
            <a:noFill/>
          </a:ln>
        </p:spPr>
        <p:txBody>
          <a:bodyPr vert="horz" wrap="square" lIns="80655" tIns="40328" rIns="80655" bIns="40328" numCol="1" anchor="t" anchorCtr="0" compatLnSpc="1">
            <a:prstTxWarp prst="textNoShape">
              <a:avLst/>
            </a:prstTxWarp>
          </a:bodyPr>
          <a:lstStyle/>
          <a:p>
            <a:pPr defTabSz="914004"/>
            <a:endParaRPr lang="en-US" sz="1600" dirty="0">
              <a:gradFill>
                <a:gsLst>
                  <a:gs pos="1250">
                    <a:srgbClr val="FFFFFF"/>
                  </a:gs>
                  <a:gs pos="100000">
                    <a:srgbClr val="FFFFFF"/>
                  </a:gs>
                </a:gsLst>
                <a:lin ang="5400000" scaled="0"/>
              </a:gradFill>
            </a:endParaRPr>
          </a:p>
        </p:txBody>
      </p:sp>
      <p:sp>
        <p:nvSpPr>
          <p:cNvPr id="87" name="Freeform 9"/>
          <p:cNvSpPr>
            <a:spLocks noEditPoints="1"/>
          </p:cNvSpPr>
          <p:nvPr/>
        </p:nvSpPr>
        <p:spPr bwMode="auto">
          <a:xfrm>
            <a:off x="456314" y="4932895"/>
            <a:ext cx="412114" cy="265542"/>
          </a:xfrm>
          <a:custGeom>
            <a:avLst/>
            <a:gdLst>
              <a:gd name="T0" fmla="*/ 2219 w 2399"/>
              <a:gd name="T1" fmla="*/ 0 h 1545"/>
              <a:gd name="T2" fmla="*/ 179 w 2399"/>
              <a:gd name="T3" fmla="*/ 0 h 1545"/>
              <a:gd name="T4" fmla="*/ 0 w 2399"/>
              <a:gd name="T5" fmla="*/ 179 h 1545"/>
              <a:gd name="T6" fmla="*/ 0 w 2399"/>
              <a:gd name="T7" fmla="*/ 1365 h 1545"/>
              <a:gd name="T8" fmla="*/ 179 w 2399"/>
              <a:gd name="T9" fmla="*/ 1545 h 1545"/>
              <a:gd name="T10" fmla="*/ 2219 w 2399"/>
              <a:gd name="T11" fmla="*/ 1545 h 1545"/>
              <a:gd name="T12" fmla="*/ 2399 w 2399"/>
              <a:gd name="T13" fmla="*/ 1365 h 1545"/>
              <a:gd name="T14" fmla="*/ 2399 w 2399"/>
              <a:gd name="T15" fmla="*/ 179 h 1545"/>
              <a:gd name="T16" fmla="*/ 2219 w 2399"/>
              <a:gd name="T17" fmla="*/ 0 h 1545"/>
              <a:gd name="T18" fmla="*/ 179 w 2399"/>
              <a:gd name="T19" fmla="*/ 107 h 1545"/>
              <a:gd name="T20" fmla="*/ 2219 w 2399"/>
              <a:gd name="T21" fmla="*/ 107 h 1545"/>
              <a:gd name="T22" fmla="*/ 2291 w 2399"/>
              <a:gd name="T23" fmla="*/ 179 h 1545"/>
              <a:gd name="T24" fmla="*/ 2291 w 2399"/>
              <a:gd name="T25" fmla="*/ 377 h 1545"/>
              <a:gd name="T26" fmla="*/ 108 w 2399"/>
              <a:gd name="T27" fmla="*/ 377 h 1545"/>
              <a:gd name="T28" fmla="*/ 108 w 2399"/>
              <a:gd name="T29" fmla="*/ 179 h 1545"/>
              <a:gd name="T30" fmla="*/ 179 w 2399"/>
              <a:gd name="T31" fmla="*/ 107 h 1545"/>
              <a:gd name="T32" fmla="*/ 2219 w 2399"/>
              <a:gd name="T33" fmla="*/ 1437 h 1545"/>
              <a:gd name="T34" fmla="*/ 179 w 2399"/>
              <a:gd name="T35" fmla="*/ 1437 h 1545"/>
              <a:gd name="T36" fmla="*/ 108 w 2399"/>
              <a:gd name="T37" fmla="*/ 1365 h 1545"/>
              <a:gd name="T38" fmla="*/ 108 w 2399"/>
              <a:gd name="T39" fmla="*/ 772 h 1545"/>
              <a:gd name="T40" fmla="*/ 2291 w 2399"/>
              <a:gd name="T41" fmla="*/ 772 h 1545"/>
              <a:gd name="T42" fmla="*/ 2291 w 2399"/>
              <a:gd name="T43" fmla="*/ 1365 h 1545"/>
              <a:gd name="T44" fmla="*/ 2219 w 2399"/>
              <a:gd name="T45" fmla="*/ 1437 h 1545"/>
              <a:gd name="T46" fmla="*/ 196 w 2399"/>
              <a:gd name="T47" fmla="*/ 1159 h 1545"/>
              <a:gd name="T48" fmla="*/ 196 w 2399"/>
              <a:gd name="T49" fmla="*/ 1253 h 1545"/>
              <a:gd name="T50" fmla="*/ 488 w 2399"/>
              <a:gd name="T51" fmla="*/ 1253 h 1545"/>
              <a:gd name="T52" fmla="*/ 488 w 2399"/>
              <a:gd name="T53" fmla="*/ 1159 h 1545"/>
              <a:gd name="T54" fmla="*/ 196 w 2399"/>
              <a:gd name="T55" fmla="*/ 1159 h 1545"/>
              <a:gd name="T56" fmla="*/ 582 w 2399"/>
              <a:gd name="T57" fmla="*/ 1159 h 1545"/>
              <a:gd name="T58" fmla="*/ 582 w 2399"/>
              <a:gd name="T59" fmla="*/ 1253 h 1545"/>
              <a:gd name="T60" fmla="*/ 1199 w 2399"/>
              <a:gd name="T61" fmla="*/ 1253 h 1545"/>
              <a:gd name="T62" fmla="*/ 1199 w 2399"/>
              <a:gd name="T63" fmla="*/ 1159 h 1545"/>
              <a:gd name="T64" fmla="*/ 582 w 2399"/>
              <a:gd name="T65" fmla="*/ 1159 h 1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9" h="1545">
                <a:moveTo>
                  <a:pt x="2219" y="0"/>
                </a:moveTo>
                <a:cubicBezTo>
                  <a:pt x="179" y="0"/>
                  <a:pt x="179" y="0"/>
                  <a:pt x="179" y="0"/>
                </a:cubicBezTo>
                <a:cubicBezTo>
                  <a:pt x="78" y="0"/>
                  <a:pt x="0" y="83"/>
                  <a:pt x="0" y="179"/>
                </a:cubicBezTo>
                <a:cubicBezTo>
                  <a:pt x="0" y="1365"/>
                  <a:pt x="0" y="1365"/>
                  <a:pt x="0" y="1365"/>
                </a:cubicBezTo>
                <a:cubicBezTo>
                  <a:pt x="0" y="1461"/>
                  <a:pt x="78" y="1545"/>
                  <a:pt x="179" y="1545"/>
                </a:cubicBezTo>
                <a:cubicBezTo>
                  <a:pt x="2219" y="1545"/>
                  <a:pt x="2219" y="1545"/>
                  <a:pt x="2219" y="1545"/>
                </a:cubicBezTo>
                <a:cubicBezTo>
                  <a:pt x="2321" y="1545"/>
                  <a:pt x="2399" y="1461"/>
                  <a:pt x="2399" y="1365"/>
                </a:cubicBezTo>
                <a:cubicBezTo>
                  <a:pt x="2399" y="179"/>
                  <a:pt x="2399" y="179"/>
                  <a:pt x="2399" y="179"/>
                </a:cubicBezTo>
                <a:cubicBezTo>
                  <a:pt x="2399" y="83"/>
                  <a:pt x="2321" y="0"/>
                  <a:pt x="2219" y="0"/>
                </a:cubicBezTo>
                <a:close/>
                <a:moveTo>
                  <a:pt x="179" y="107"/>
                </a:moveTo>
                <a:cubicBezTo>
                  <a:pt x="2219" y="107"/>
                  <a:pt x="2219" y="107"/>
                  <a:pt x="2219" y="107"/>
                </a:cubicBezTo>
                <a:cubicBezTo>
                  <a:pt x="2261" y="107"/>
                  <a:pt x="2291" y="143"/>
                  <a:pt x="2291" y="179"/>
                </a:cubicBezTo>
                <a:cubicBezTo>
                  <a:pt x="2291" y="377"/>
                  <a:pt x="2291" y="377"/>
                  <a:pt x="2291" y="377"/>
                </a:cubicBezTo>
                <a:cubicBezTo>
                  <a:pt x="108" y="377"/>
                  <a:pt x="108" y="377"/>
                  <a:pt x="108" y="377"/>
                </a:cubicBezTo>
                <a:cubicBezTo>
                  <a:pt x="108" y="179"/>
                  <a:pt x="108" y="179"/>
                  <a:pt x="108" y="179"/>
                </a:cubicBezTo>
                <a:cubicBezTo>
                  <a:pt x="108" y="143"/>
                  <a:pt x="138" y="107"/>
                  <a:pt x="179" y="107"/>
                </a:cubicBezTo>
                <a:close/>
                <a:moveTo>
                  <a:pt x="2219" y="1437"/>
                </a:moveTo>
                <a:cubicBezTo>
                  <a:pt x="179" y="1437"/>
                  <a:pt x="179" y="1437"/>
                  <a:pt x="179" y="1437"/>
                </a:cubicBezTo>
                <a:cubicBezTo>
                  <a:pt x="138" y="1437"/>
                  <a:pt x="108" y="1401"/>
                  <a:pt x="108" y="1365"/>
                </a:cubicBezTo>
                <a:cubicBezTo>
                  <a:pt x="108" y="772"/>
                  <a:pt x="108" y="772"/>
                  <a:pt x="108" y="772"/>
                </a:cubicBezTo>
                <a:cubicBezTo>
                  <a:pt x="2291" y="772"/>
                  <a:pt x="2291" y="772"/>
                  <a:pt x="2291" y="772"/>
                </a:cubicBezTo>
                <a:cubicBezTo>
                  <a:pt x="2291" y="1365"/>
                  <a:pt x="2291" y="1365"/>
                  <a:pt x="2291" y="1365"/>
                </a:cubicBezTo>
                <a:cubicBezTo>
                  <a:pt x="2291" y="1401"/>
                  <a:pt x="2261" y="1437"/>
                  <a:pt x="2219" y="1437"/>
                </a:cubicBezTo>
                <a:close/>
                <a:moveTo>
                  <a:pt x="196" y="1159"/>
                </a:moveTo>
                <a:cubicBezTo>
                  <a:pt x="196" y="1253"/>
                  <a:pt x="196" y="1253"/>
                  <a:pt x="196" y="1253"/>
                </a:cubicBezTo>
                <a:cubicBezTo>
                  <a:pt x="488" y="1253"/>
                  <a:pt x="488" y="1253"/>
                  <a:pt x="488" y="1253"/>
                </a:cubicBezTo>
                <a:cubicBezTo>
                  <a:pt x="488" y="1159"/>
                  <a:pt x="488" y="1159"/>
                  <a:pt x="488" y="1159"/>
                </a:cubicBezTo>
                <a:cubicBezTo>
                  <a:pt x="196" y="1159"/>
                  <a:pt x="196" y="1159"/>
                  <a:pt x="196" y="1159"/>
                </a:cubicBezTo>
                <a:close/>
                <a:moveTo>
                  <a:pt x="582" y="1159"/>
                </a:moveTo>
                <a:cubicBezTo>
                  <a:pt x="582" y="1253"/>
                  <a:pt x="582" y="1253"/>
                  <a:pt x="582" y="1253"/>
                </a:cubicBezTo>
                <a:cubicBezTo>
                  <a:pt x="1199" y="1253"/>
                  <a:pt x="1199" y="1253"/>
                  <a:pt x="1199" y="1253"/>
                </a:cubicBezTo>
                <a:cubicBezTo>
                  <a:pt x="1199" y="1159"/>
                  <a:pt x="1199" y="1159"/>
                  <a:pt x="1199" y="1159"/>
                </a:cubicBezTo>
                <a:cubicBezTo>
                  <a:pt x="582" y="1159"/>
                  <a:pt x="582" y="1159"/>
                  <a:pt x="582" y="1159"/>
                </a:cubicBezTo>
                <a:close/>
              </a:path>
            </a:pathLst>
          </a:custGeom>
          <a:solidFill>
            <a:schemeClr val="bg1"/>
          </a:solidFill>
          <a:ln>
            <a:noFill/>
          </a:ln>
        </p:spPr>
        <p:txBody>
          <a:bodyPr vert="horz" wrap="square" lIns="89606" tIns="44804" rIns="89606" bIns="44804" numCol="1" anchor="t" anchorCtr="0" compatLnSpc="1">
            <a:prstTxWarp prst="textNoShape">
              <a:avLst/>
            </a:prstTxWarp>
          </a:bodyPr>
          <a:lstStyle/>
          <a:p>
            <a:pPr defTabSz="914004"/>
            <a:endParaRPr lang="en-US" sz="1600" dirty="0">
              <a:gradFill>
                <a:gsLst>
                  <a:gs pos="1250">
                    <a:srgbClr val="FFFFFF"/>
                  </a:gs>
                  <a:gs pos="100000">
                    <a:srgbClr val="FFFFFF"/>
                  </a:gs>
                </a:gsLst>
                <a:lin ang="5400000" scaled="0"/>
              </a:gradFill>
            </a:endParaRPr>
          </a:p>
        </p:txBody>
      </p:sp>
      <p:grpSp>
        <p:nvGrpSpPr>
          <p:cNvPr id="112" name="Group 111"/>
          <p:cNvGrpSpPr/>
          <p:nvPr/>
        </p:nvGrpSpPr>
        <p:grpSpPr>
          <a:xfrm>
            <a:off x="9236989" y="3414456"/>
            <a:ext cx="320091" cy="370855"/>
            <a:chOff x="5394326" y="4936834"/>
            <a:chExt cx="720725" cy="835025"/>
          </a:xfrm>
          <a:solidFill>
            <a:schemeClr val="bg1"/>
          </a:solidFill>
        </p:grpSpPr>
        <p:sp>
          <p:nvSpPr>
            <p:cNvPr id="113"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114"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grpSp>
      <p:sp>
        <p:nvSpPr>
          <p:cNvPr id="115" name="Freeform 5"/>
          <p:cNvSpPr>
            <a:spLocks noEditPoints="1"/>
          </p:cNvSpPr>
          <p:nvPr/>
        </p:nvSpPr>
        <p:spPr bwMode="auto">
          <a:xfrm rot="1148920" flipH="1">
            <a:off x="9290296" y="4137806"/>
            <a:ext cx="336753" cy="381826"/>
          </a:xfrm>
          <a:custGeom>
            <a:avLst/>
            <a:gdLst>
              <a:gd name="T0" fmla="*/ 160 w 440"/>
              <a:gd name="T1" fmla="*/ 176 h 499"/>
              <a:gd name="T2" fmla="*/ 93 w 440"/>
              <a:gd name="T3" fmla="*/ 216 h 499"/>
              <a:gd name="T4" fmla="*/ 99 w 440"/>
              <a:gd name="T5" fmla="*/ 286 h 499"/>
              <a:gd name="T6" fmla="*/ 135 w 440"/>
              <a:gd name="T7" fmla="*/ 250 h 499"/>
              <a:gd name="T8" fmla="*/ 161 w 440"/>
              <a:gd name="T9" fmla="*/ 246 h 499"/>
              <a:gd name="T10" fmla="*/ 213 w 440"/>
              <a:gd name="T11" fmla="*/ 295 h 499"/>
              <a:gd name="T12" fmla="*/ 185 w 440"/>
              <a:gd name="T13" fmla="*/ 305 h 499"/>
              <a:gd name="T14" fmla="*/ 207 w 440"/>
              <a:gd name="T15" fmla="*/ 394 h 499"/>
              <a:gd name="T16" fmla="*/ 157 w 440"/>
              <a:gd name="T17" fmla="*/ 425 h 499"/>
              <a:gd name="T18" fmla="*/ 147 w 440"/>
              <a:gd name="T19" fmla="*/ 471 h 499"/>
              <a:gd name="T20" fmla="*/ 230 w 440"/>
              <a:gd name="T21" fmla="*/ 447 h 499"/>
              <a:gd name="T22" fmla="*/ 269 w 440"/>
              <a:gd name="T23" fmla="*/ 390 h 499"/>
              <a:gd name="T24" fmla="*/ 440 w 440"/>
              <a:gd name="T25" fmla="*/ 377 h 499"/>
              <a:gd name="T26" fmla="*/ 299 w 440"/>
              <a:gd name="T27" fmla="*/ 226 h 499"/>
              <a:gd name="T28" fmla="*/ 73 w 440"/>
              <a:gd name="T29" fmla="*/ 224 h 499"/>
              <a:gd name="T30" fmla="*/ 55 w 440"/>
              <a:gd name="T31" fmla="*/ 270 h 499"/>
              <a:gd name="T32" fmla="*/ 73 w 440"/>
              <a:gd name="T33" fmla="*/ 224 h 499"/>
              <a:gd name="T34" fmla="*/ 62 w 440"/>
              <a:gd name="T35" fmla="*/ 287 h 499"/>
              <a:gd name="T36" fmla="*/ 94 w 440"/>
              <a:gd name="T37" fmla="*/ 296 h 499"/>
              <a:gd name="T38" fmla="*/ 162 w 440"/>
              <a:gd name="T39" fmla="*/ 301 h 499"/>
              <a:gd name="T40" fmla="*/ 65 w 440"/>
              <a:gd name="T41" fmla="*/ 317 h 499"/>
              <a:gd name="T42" fmla="*/ 76 w 440"/>
              <a:gd name="T43" fmla="*/ 342 h 499"/>
              <a:gd name="T44" fmla="*/ 166 w 440"/>
              <a:gd name="T45" fmla="*/ 319 h 499"/>
              <a:gd name="T46" fmla="*/ 92 w 440"/>
              <a:gd name="T47" fmla="*/ 365 h 499"/>
              <a:gd name="T48" fmla="*/ 76 w 440"/>
              <a:gd name="T49" fmla="*/ 342 h 499"/>
              <a:gd name="T50" fmla="*/ 176 w 440"/>
              <a:gd name="T51" fmla="*/ 371 h 499"/>
              <a:gd name="T52" fmla="*/ 138 w 440"/>
              <a:gd name="T53" fmla="*/ 410 h 499"/>
              <a:gd name="T54" fmla="*/ 95 w 440"/>
              <a:gd name="T55" fmla="*/ 383 h 499"/>
              <a:gd name="T56" fmla="*/ 53 w 440"/>
              <a:gd name="T57" fmla="*/ 148 h 499"/>
              <a:gd name="T58" fmla="*/ 0 w 440"/>
              <a:gd name="T59" fmla="*/ 81 h 499"/>
              <a:gd name="T60" fmla="*/ 30 w 440"/>
              <a:gd name="T61" fmla="*/ 23 h 499"/>
              <a:gd name="T62" fmla="*/ 54 w 440"/>
              <a:gd name="T63" fmla="*/ 79 h 499"/>
              <a:gd name="T64" fmla="*/ 102 w 440"/>
              <a:gd name="T65" fmla="*/ 57 h 499"/>
              <a:gd name="T66" fmla="*/ 107 w 440"/>
              <a:gd name="T67" fmla="*/ 0 h 499"/>
              <a:gd name="T68" fmla="*/ 154 w 440"/>
              <a:gd name="T69" fmla="*/ 73 h 499"/>
              <a:gd name="T70" fmla="*/ 147 w 440"/>
              <a:gd name="T71" fmla="*/ 16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499">
                <a:moveTo>
                  <a:pt x="262" y="221"/>
                </a:moveTo>
                <a:cubicBezTo>
                  <a:pt x="239" y="208"/>
                  <a:pt x="195" y="187"/>
                  <a:pt x="160" y="176"/>
                </a:cubicBezTo>
                <a:cubicBezTo>
                  <a:pt x="152" y="174"/>
                  <a:pt x="144" y="177"/>
                  <a:pt x="138" y="182"/>
                </a:cubicBezTo>
                <a:cubicBezTo>
                  <a:pt x="125" y="194"/>
                  <a:pt x="100" y="211"/>
                  <a:pt x="93" y="216"/>
                </a:cubicBezTo>
                <a:cubicBezTo>
                  <a:pt x="86" y="222"/>
                  <a:pt x="81" y="226"/>
                  <a:pt x="85" y="237"/>
                </a:cubicBezTo>
                <a:cubicBezTo>
                  <a:pt x="99" y="286"/>
                  <a:pt x="99" y="286"/>
                  <a:pt x="99" y="286"/>
                </a:cubicBezTo>
                <a:cubicBezTo>
                  <a:pt x="101" y="290"/>
                  <a:pt x="102" y="291"/>
                  <a:pt x="106" y="292"/>
                </a:cubicBezTo>
                <a:cubicBezTo>
                  <a:pt x="129" y="297"/>
                  <a:pt x="145" y="264"/>
                  <a:pt x="135" y="250"/>
                </a:cubicBezTo>
                <a:cubicBezTo>
                  <a:pt x="135" y="250"/>
                  <a:pt x="136" y="250"/>
                  <a:pt x="136" y="250"/>
                </a:cubicBezTo>
                <a:cubicBezTo>
                  <a:pt x="141" y="252"/>
                  <a:pt x="154" y="252"/>
                  <a:pt x="161" y="246"/>
                </a:cubicBezTo>
                <a:cubicBezTo>
                  <a:pt x="163" y="244"/>
                  <a:pt x="174" y="259"/>
                  <a:pt x="176" y="261"/>
                </a:cubicBezTo>
                <a:cubicBezTo>
                  <a:pt x="183" y="268"/>
                  <a:pt x="198" y="284"/>
                  <a:pt x="213" y="295"/>
                </a:cubicBezTo>
                <a:cubicBezTo>
                  <a:pt x="233" y="308"/>
                  <a:pt x="204" y="299"/>
                  <a:pt x="188" y="290"/>
                </a:cubicBezTo>
                <a:cubicBezTo>
                  <a:pt x="188" y="295"/>
                  <a:pt x="187" y="300"/>
                  <a:pt x="185" y="305"/>
                </a:cubicBezTo>
                <a:cubicBezTo>
                  <a:pt x="200" y="318"/>
                  <a:pt x="203" y="339"/>
                  <a:pt x="198" y="357"/>
                </a:cubicBezTo>
                <a:cubicBezTo>
                  <a:pt x="209" y="366"/>
                  <a:pt x="213" y="381"/>
                  <a:pt x="207" y="394"/>
                </a:cubicBezTo>
                <a:cubicBezTo>
                  <a:pt x="204" y="401"/>
                  <a:pt x="198" y="408"/>
                  <a:pt x="190" y="413"/>
                </a:cubicBezTo>
                <a:cubicBezTo>
                  <a:pt x="178" y="419"/>
                  <a:pt x="167" y="423"/>
                  <a:pt x="157" y="425"/>
                </a:cubicBezTo>
                <a:cubicBezTo>
                  <a:pt x="148" y="427"/>
                  <a:pt x="142" y="428"/>
                  <a:pt x="133" y="423"/>
                </a:cubicBezTo>
                <a:cubicBezTo>
                  <a:pt x="147" y="471"/>
                  <a:pt x="147" y="471"/>
                  <a:pt x="147" y="471"/>
                </a:cubicBezTo>
                <a:cubicBezTo>
                  <a:pt x="154" y="494"/>
                  <a:pt x="178" y="499"/>
                  <a:pt x="198" y="491"/>
                </a:cubicBezTo>
                <a:cubicBezTo>
                  <a:pt x="219" y="487"/>
                  <a:pt x="237" y="470"/>
                  <a:pt x="230" y="447"/>
                </a:cubicBezTo>
                <a:cubicBezTo>
                  <a:pt x="220" y="411"/>
                  <a:pt x="220" y="411"/>
                  <a:pt x="220" y="411"/>
                </a:cubicBezTo>
                <a:cubicBezTo>
                  <a:pt x="235" y="405"/>
                  <a:pt x="253" y="397"/>
                  <a:pt x="269" y="390"/>
                </a:cubicBezTo>
                <a:cubicBezTo>
                  <a:pt x="276" y="386"/>
                  <a:pt x="283" y="383"/>
                  <a:pt x="290" y="383"/>
                </a:cubicBezTo>
                <a:cubicBezTo>
                  <a:pt x="339" y="381"/>
                  <a:pt x="389" y="379"/>
                  <a:pt x="440" y="377"/>
                </a:cubicBezTo>
                <a:cubicBezTo>
                  <a:pt x="424" y="214"/>
                  <a:pt x="424" y="214"/>
                  <a:pt x="424" y="214"/>
                </a:cubicBezTo>
                <a:cubicBezTo>
                  <a:pt x="299" y="226"/>
                  <a:pt x="299" y="226"/>
                  <a:pt x="299" y="226"/>
                </a:cubicBezTo>
                <a:cubicBezTo>
                  <a:pt x="286" y="227"/>
                  <a:pt x="274" y="226"/>
                  <a:pt x="262" y="221"/>
                </a:cubicBezTo>
                <a:close/>
                <a:moveTo>
                  <a:pt x="73" y="224"/>
                </a:moveTo>
                <a:cubicBezTo>
                  <a:pt x="73" y="233"/>
                  <a:pt x="80" y="254"/>
                  <a:pt x="83" y="265"/>
                </a:cubicBezTo>
                <a:cubicBezTo>
                  <a:pt x="55" y="270"/>
                  <a:pt x="55" y="270"/>
                  <a:pt x="55" y="270"/>
                </a:cubicBezTo>
                <a:cubicBezTo>
                  <a:pt x="52" y="270"/>
                  <a:pt x="51" y="269"/>
                  <a:pt x="50" y="267"/>
                </a:cubicBezTo>
                <a:cubicBezTo>
                  <a:pt x="47" y="250"/>
                  <a:pt x="57" y="230"/>
                  <a:pt x="73" y="224"/>
                </a:cubicBezTo>
                <a:close/>
                <a:moveTo>
                  <a:pt x="57" y="293"/>
                </a:moveTo>
                <a:cubicBezTo>
                  <a:pt x="57" y="289"/>
                  <a:pt x="59" y="287"/>
                  <a:pt x="62" y="287"/>
                </a:cubicBezTo>
                <a:cubicBezTo>
                  <a:pt x="87" y="282"/>
                  <a:pt x="87" y="282"/>
                  <a:pt x="87" y="282"/>
                </a:cubicBezTo>
                <a:cubicBezTo>
                  <a:pt x="89" y="288"/>
                  <a:pt x="91" y="293"/>
                  <a:pt x="94" y="296"/>
                </a:cubicBezTo>
                <a:cubicBezTo>
                  <a:pt x="106" y="311"/>
                  <a:pt x="139" y="300"/>
                  <a:pt x="147" y="274"/>
                </a:cubicBezTo>
                <a:cubicBezTo>
                  <a:pt x="171" y="269"/>
                  <a:pt x="174" y="297"/>
                  <a:pt x="162" y="301"/>
                </a:cubicBezTo>
                <a:cubicBezTo>
                  <a:pt x="72" y="320"/>
                  <a:pt x="72" y="320"/>
                  <a:pt x="72" y="320"/>
                </a:cubicBezTo>
                <a:cubicBezTo>
                  <a:pt x="70" y="321"/>
                  <a:pt x="67" y="320"/>
                  <a:pt x="65" y="317"/>
                </a:cubicBezTo>
                <a:cubicBezTo>
                  <a:pt x="59" y="308"/>
                  <a:pt x="58" y="299"/>
                  <a:pt x="57" y="293"/>
                </a:cubicBezTo>
                <a:close/>
                <a:moveTo>
                  <a:pt x="76" y="342"/>
                </a:moveTo>
                <a:cubicBezTo>
                  <a:pt x="76" y="339"/>
                  <a:pt x="78" y="337"/>
                  <a:pt x="81" y="337"/>
                </a:cubicBezTo>
                <a:cubicBezTo>
                  <a:pt x="166" y="319"/>
                  <a:pt x="166" y="319"/>
                  <a:pt x="166" y="319"/>
                </a:cubicBezTo>
                <a:cubicBezTo>
                  <a:pt x="182" y="316"/>
                  <a:pt x="191" y="351"/>
                  <a:pt x="173" y="353"/>
                </a:cubicBezTo>
                <a:cubicBezTo>
                  <a:pt x="92" y="365"/>
                  <a:pt x="92" y="365"/>
                  <a:pt x="92" y="365"/>
                </a:cubicBezTo>
                <a:cubicBezTo>
                  <a:pt x="89" y="365"/>
                  <a:pt x="87" y="364"/>
                  <a:pt x="85" y="363"/>
                </a:cubicBezTo>
                <a:cubicBezTo>
                  <a:pt x="79" y="355"/>
                  <a:pt x="77" y="348"/>
                  <a:pt x="76" y="342"/>
                </a:cubicBezTo>
                <a:close/>
                <a:moveTo>
                  <a:pt x="95" y="383"/>
                </a:moveTo>
                <a:cubicBezTo>
                  <a:pt x="176" y="371"/>
                  <a:pt x="176" y="371"/>
                  <a:pt x="176" y="371"/>
                </a:cubicBezTo>
                <a:cubicBezTo>
                  <a:pt x="199" y="368"/>
                  <a:pt x="195" y="389"/>
                  <a:pt x="181" y="397"/>
                </a:cubicBezTo>
                <a:cubicBezTo>
                  <a:pt x="167" y="405"/>
                  <a:pt x="153" y="409"/>
                  <a:pt x="138" y="410"/>
                </a:cubicBezTo>
                <a:cubicBezTo>
                  <a:pt x="128" y="411"/>
                  <a:pt x="111" y="405"/>
                  <a:pt x="104" y="398"/>
                </a:cubicBezTo>
                <a:cubicBezTo>
                  <a:pt x="100" y="394"/>
                  <a:pt x="97" y="388"/>
                  <a:pt x="95" y="383"/>
                </a:cubicBezTo>
                <a:close/>
                <a:moveTo>
                  <a:pt x="73" y="216"/>
                </a:moveTo>
                <a:cubicBezTo>
                  <a:pt x="53" y="148"/>
                  <a:pt x="53" y="148"/>
                  <a:pt x="53" y="148"/>
                </a:cubicBezTo>
                <a:cubicBezTo>
                  <a:pt x="10" y="115"/>
                  <a:pt x="10" y="115"/>
                  <a:pt x="10" y="115"/>
                </a:cubicBezTo>
                <a:cubicBezTo>
                  <a:pt x="0" y="81"/>
                  <a:pt x="0" y="81"/>
                  <a:pt x="0" y="81"/>
                </a:cubicBezTo>
                <a:cubicBezTo>
                  <a:pt x="10" y="29"/>
                  <a:pt x="10" y="29"/>
                  <a:pt x="10" y="29"/>
                </a:cubicBezTo>
                <a:cubicBezTo>
                  <a:pt x="30" y="23"/>
                  <a:pt x="30" y="23"/>
                  <a:pt x="30" y="23"/>
                </a:cubicBezTo>
                <a:cubicBezTo>
                  <a:pt x="45" y="74"/>
                  <a:pt x="45" y="74"/>
                  <a:pt x="45" y="74"/>
                </a:cubicBezTo>
                <a:cubicBezTo>
                  <a:pt x="46" y="77"/>
                  <a:pt x="51" y="80"/>
                  <a:pt x="54" y="79"/>
                </a:cubicBezTo>
                <a:cubicBezTo>
                  <a:pt x="98" y="66"/>
                  <a:pt x="98" y="66"/>
                  <a:pt x="98" y="66"/>
                </a:cubicBezTo>
                <a:cubicBezTo>
                  <a:pt x="101" y="65"/>
                  <a:pt x="103" y="60"/>
                  <a:pt x="102" y="57"/>
                </a:cubicBezTo>
                <a:cubicBezTo>
                  <a:pt x="87" y="6"/>
                  <a:pt x="87" y="6"/>
                  <a:pt x="87" y="6"/>
                </a:cubicBezTo>
                <a:cubicBezTo>
                  <a:pt x="107" y="0"/>
                  <a:pt x="107" y="0"/>
                  <a:pt x="107" y="0"/>
                </a:cubicBezTo>
                <a:cubicBezTo>
                  <a:pt x="144" y="39"/>
                  <a:pt x="144" y="39"/>
                  <a:pt x="144" y="39"/>
                </a:cubicBezTo>
                <a:cubicBezTo>
                  <a:pt x="154" y="73"/>
                  <a:pt x="154" y="73"/>
                  <a:pt x="154" y="73"/>
                </a:cubicBezTo>
                <a:cubicBezTo>
                  <a:pt x="136" y="124"/>
                  <a:pt x="136" y="124"/>
                  <a:pt x="136" y="124"/>
                </a:cubicBezTo>
                <a:cubicBezTo>
                  <a:pt x="147" y="161"/>
                  <a:pt x="147" y="161"/>
                  <a:pt x="147" y="161"/>
                </a:cubicBezTo>
                <a:lnTo>
                  <a:pt x="73" y="216"/>
                </a:lnTo>
                <a:close/>
              </a:path>
            </a:pathLst>
          </a:custGeom>
          <a:solidFill>
            <a:schemeClr val="bg1"/>
          </a:solidFill>
          <a:ln>
            <a:noFill/>
          </a:ln>
        </p:spPr>
        <p:txBody>
          <a:bodyPr vert="horz" wrap="square" lIns="89570" tIns="44785" rIns="89570" bIns="44785" numCol="1" anchor="t" anchorCtr="0" compatLnSpc="1">
            <a:prstTxWarp prst="textNoShape">
              <a:avLst/>
            </a:prstTxWarp>
          </a:bodyPr>
          <a:lstStyle/>
          <a:p>
            <a:pPr defTabSz="895816"/>
            <a:endParaRPr lang="en-US" sz="1600" dirty="0">
              <a:gradFill>
                <a:gsLst>
                  <a:gs pos="1250">
                    <a:srgbClr val="FFFFFF"/>
                  </a:gs>
                  <a:gs pos="100000">
                    <a:srgbClr val="FFFFFF"/>
                  </a:gs>
                </a:gsLst>
                <a:lin ang="5400000" scaled="0"/>
              </a:gradFill>
            </a:endParaRPr>
          </a:p>
        </p:txBody>
      </p:sp>
      <p:sp>
        <p:nvSpPr>
          <p:cNvPr id="5" name="Rectangle 4"/>
          <p:cNvSpPr/>
          <p:nvPr/>
        </p:nvSpPr>
        <p:spPr bwMode="auto">
          <a:xfrm>
            <a:off x="3212937" y="1030162"/>
            <a:ext cx="2867406" cy="74008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458" tIns="45702" rIns="179212" bIns="45702" numCol="1" rtlCol="0" anchor="ctr" anchorCtr="0" compatLnSpc="1">
            <a:prstTxWarp prst="textNoShape">
              <a:avLst/>
            </a:prstTxWarp>
          </a:bodyPr>
          <a:lstStyle/>
          <a:p>
            <a:pPr defTabSz="913741" fontAlgn="base">
              <a:lnSpc>
                <a:spcPct val="90000"/>
              </a:lnSpc>
              <a:spcBef>
                <a:spcPct val="0"/>
              </a:spcBef>
              <a:spcAft>
                <a:spcPct val="0"/>
              </a:spcAft>
            </a:pPr>
            <a:r>
              <a:rPr lang="en-US" sz="1567" kern="0" dirty="0">
                <a:gradFill>
                  <a:gsLst>
                    <a:gs pos="1250">
                      <a:srgbClr val="FFFFFF"/>
                    </a:gs>
                    <a:gs pos="100000">
                      <a:srgbClr val="FFFFFF"/>
                    </a:gs>
                  </a:gsLst>
                  <a:lin ang="5400000" scaled="0"/>
                </a:gradFill>
                <a:cs typeface="Segoe UI" pitchFamily="34" charset="0"/>
              </a:rPr>
              <a:t>Sales </a:t>
            </a:r>
            <a:br>
              <a:rPr lang="en-US" sz="1567" kern="0" dirty="0">
                <a:gradFill>
                  <a:gsLst>
                    <a:gs pos="1250">
                      <a:srgbClr val="FFFFFF"/>
                    </a:gs>
                    <a:gs pos="100000">
                      <a:srgbClr val="FFFFFF"/>
                    </a:gs>
                  </a:gsLst>
                  <a:lin ang="5400000" scaled="0"/>
                </a:gradFill>
                <a:cs typeface="Segoe UI" pitchFamily="34" charset="0"/>
              </a:rPr>
            </a:br>
            <a:r>
              <a:rPr lang="en-US" sz="1567" kern="0" dirty="0">
                <a:gradFill>
                  <a:gsLst>
                    <a:gs pos="1250">
                      <a:srgbClr val="FFFFFF"/>
                    </a:gs>
                    <a:gs pos="100000">
                      <a:srgbClr val="FFFFFF"/>
                    </a:gs>
                  </a:gsLst>
                  <a:lin ang="5400000" scaled="0"/>
                </a:gradFill>
                <a:cs typeface="Segoe UI" pitchFamily="34" charset="0"/>
              </a:rPr>
              <a:t>and marketing</a:t>
            </a:r>
          </a:p>
        </p:txBody>
      </p:sp>
      <p:sp>
        <p:nvSpPr>
          <p:cNvPr id="110" name="Rectangle 109"/>
          <p:cNvSpPr/>
          <p:nvPr/>
        </p:nvSpPr>
        <p:spPr bwMode="auto">
          <a:xfrm>
            <a:off x="295143" y="1028700"/>
            <a:ext cx="2867406" cy="74008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458" tIns="45702" rIns="179212" bIns="45702" numCol="1" rtlCol="0" anchor="ctr" anchorCtr="0" compatLnSpc="1">
            <a:prstTxWarp prst="textNoShape">
              <a:avLst/>
            </a:prstTxWarp>
          </a:bodyPr>
          <a:lstStyle/>
          <a:p>
            <a:pPr defTabSz="913741" fontAlgn="base">
              <a:lnSpc>
                <a:spcPct val="90000"/>
              </a:lnSpc>
              <a:spcBef>
                <a:spcPct val="0"/>
              </a:spcBef>
              <a:spcAft>
                <a:spcPct val="0"/>
              </a:spcAft>
            </a:pPr>
            <a:r>
              <a:rPr lang="en-US" sz="1567" kern="0" dirty="0">
                <a:gradFill>
                  <a:gsLst>
                    <a:gs pos="1250">
                      <a:srgbClr val="FFFFFF"/>
                    </a:gs>
                    <a:gs pos="100000">
                      <a:srgbClr val="FFFFFF"/>
                    </a:gs>
                  </a:gsLst>
                  <a:lin ang="5400000" scaled="0"/>
                </a:gradFill>
                <a:cs typeface="Segoe UI" pitchFamily="34" charset="0"/>
              </a:rPr>
              <a:t>Finance </a:t>
            </a:r>
            <a:br>
              <a:rPr lang="en-US" sz="1567" kern="0" dirty="0">
                <a:gradFill>
                  <a:gsLst>
                    <a:gs pos="1250">
                      <a:srgbClr val="FFFFFF"/>
                    </a:gs>
                    <a:gs pos="100000">
                      <a:srgbClr val="FFFFFF"/>
                    </a:gs>
                  </a:gsLst>
                  <a:lin ang="5400000" scaled="0"/>
                </a:gradFill>
                <a:cs typeface="Segoe UI" pitchFamily="34" charset="0"/>
              </a:rPr>
            </a:br>
            <a:r>
              <a:rPr lang="en-US" sz="1567" kern="0" dirty="0">
                <a:gradFill>
                  <a:gsLst>
                    <a:gs pos="1250">
                      <a:srgbClr val="FFFFFF"/>
                    </a:gs>
                    <a:gs pos="100000">
                      <a:srgbClr val="FFFFFF"/>
                    </a:gs>
                  </a:gsLst>
                  <a:lin ang="5400000" scaled="0"/>
                </a:gradFill>
                <a:cs typeface="Segoe UI" pitchFamily="34" charset="0"/>
              </a:rPr>
              <a:t>and risk</a:t>
            </a:r>
          </a:p>
        </p:txBody>
      </p:sp>
      <p:sp>
        <p:nvSpPr>
          <p:cNvPr id="111" name="Rectangle 110"/>
          <p:cNvSpPr/>
          <p:nvPr/>
        </p:nvSpPr>
        <p:spPr bwMode="auto">
          <a:xfrm>
            <a:off x="6140115" y="1017761"/>
            <a:ext cx="2867406" cy="74008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458" tIns="45702" rIns="179212" bIns="45702" numCol="1" rtlCol="0" anchor="ctr" anchorCtr="0" compatLnSpc="1">
            <a:prstTxWarp prst="textNoShape">
              <a:avLst/>
            </a:prstTxWarp>
          </a:bodyPr>
          <a:lstStyle/>
          <a:p>
            <a:pPr defTabSz="913741" fontAlgn="base">
              <a:lnSpc>
                <a:spcPct val="90000"/>
              </a:lnSpc>
              <a:spcBef>
                <a:spcPct val="0"/>
              </a:spcBef>
              <a:spcAft>
                <a:spcPct val="0"/>
              </a:spcAft>
            </a:pPr>
            <a:r>
              <a:rPr lang="en-US" sz="1567" kern="0" dirty="0">
                <a:gradFill>
                  <a:gsLst>
                    <a:gs pos="1250">
                      <a:srgbClr val="FFFFFF"/>
                    </a:gs>
                    <a:gs pos="100000">
                      <a:srgbClr val="FFFFFF"/>
                    </a:gs>
                  </a:gsLst>
                  <a:lin ang="5400000" scaled="0"/>
                </a:gradFill>
                <a:cs typeface="Segoe UI" pitchFamily="34" charset="0"/>
              </a:rPr>
              <a:t>Customer </a:t>
            </a:r>
            <a:br>
              <a:rPr lang="en-US" sz="1567" kern="0" dirty="0">
                <a:gradFill>
                  <a:gsLst>
                    <a:gs pos="1250">
                      <a:srgbClr val="FFFFFF"/>
                    </a:gs>
                    <a:gs pos="100000">
                      <a:srgbClr val="FFFFFF"/>
                    </a:gs>
                  </a:gsLst>
                  <a:lin ang="5400000" scaled="0"/>
                </a:gradFill>
                <a:cs typeface="Segoe UI" pitchFamily="34" charset="0"/>
              </a:rPr>
            </a:br>
            <a:r>
              <a:rPr lang="en-US" sz="1567" kern="0" dirty="0">
                <a:gradFill>
                  <a:gsLst>
                    <a:gs pos="1250">
                      <a:srgbClr val="FFFFFF"/>
                    </a:gs>
                    <a:gs pos="100000">
                      <a:srgbClr val="FFFFFF"/>
                    </a:gs>
                  </a:gsLst>
                  <a:lin ang="5400000" scaled="0"/>
                </a:gradFill>
                <a:cs typeface="Segoe UI" pitchFamily="34" charset="0"/>
              </a:rPr>
              <a:t>and channel</a:t>
            </a:r>
          </a:p>
        </p:txBody>
      </p:sp>
      <p:sp>
        <p:nvSpPr>
          <p:cNvPr id="116" name="Rectangle 115"/>
          <p:cNvSpPr/>
          <p:nvPr/>
        </p:nvSpPr>
        <p:spPr bwMode="auto">
          <a:xfrm>
            <a:off x="9068031" y="1017761"/>
            <a:ext cx="2867406" cy="74008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458" tIns="45702" rIns="179212" bIns="45702" numCol="1" rtlCol="0" anchor="ctr" anchorCtr="0" compatLnSpc="1">
            <a:prstTxWarp prst="textNoShape">
              <a:avLst/>
            </a:prstTxWarp>
          </a:bodyPr>
          <a:lstStyle/>
          <a:p>
            <a:pPr defTabSz="913741" fontAlgn="base">
              <a:lnSpc>
                <a:spcPct val="90000"/>
              </a:lnSpc>
              <a:spcBef>
                <a:spcPct val="0"/>
              </a:spcBef>
              <a:spcAft>
                <a:spcPct val="0"/>
              </a:spcAft>
            </a:pPr>
            <a:r>
              <a:rPr lang="en-US" sz="1567" kern="0" dirty="0">
                <a:gradFill>
                  <a:gsLst>
                    <a:gs pos="1250">
                      <a:srgbClr val="FFFFFF"/>
                    </a:gs>
                    <a:gs pos="100000">
                      <a:srgbClr val="FFFFFF"/>
                    </a:gs>
                  </a:gsLst>
                  <a:lin ang="5400000" scaled="0"/>
                </a:gradFill>
                <a:cs typeface="Segoe UI" pitchFamily="34" charset="0"/>
              </a:rPr>
              <a:t>Operations </a:t>
            </a:r>
            <a:br>
              <a:rPr lang="en-US" sz="1567" kern="0" dirty="0">
                <a:gradFill>
                  <a:gsLst>
                    <a:gs pos="1250">
                      <a:srgbClr val="FFFFFF"/>
                    </a:gs>
                    <a:gs pos="100000">
                      <a:srgbClr val="FFFFFF"/>
                    </a:gs>
                  </a:gsLst>
                  <a:lin ang="5400000" scaled="0"/>
                </a:gradFill>
                <a:cs typeface="Segoe UI" pitchFamily="34" charset="0"/>
              </a:rPr>
            </a:br>
            <a:r>
              <a:rPr lang="en-US" sz="1567" kern="0" dirty="0">
                <a:gradFill>
                  <a:gsLst>
                    <a:gs pos="1250">
                      <a:srgbClr val="FFFFFF"/>
                    </a:gs>
                    <a:gs pos="100000">
                      <a:srgbClr val="FFFFFF"/>
                    </a:gs>
                  </a:gsLst>
                  <a:lin ang="5400000" scaled="0"/>
                </a:gradFill>
                <a:cs typeface="Segoe UI" pitchFamily="34" charset="0"/>
              </a:rPr>
              <a:t>and workforce</a:t>
            </a:r>
          </a:p>
        </p:txBody>
      </p:sp>
      <p:sp>
        <p:nvSpPr>
          <p:cNvPr id="109" name="Freeform 64"/>
          <p:cNvSpPr>
            <a:spLocks noEditPoints="1"/>
          </p:cNvSpPr>
          <p:nvPr/>
        </p:nvSpPr>
        <p:spPr bwMode="black">
          <a:xfrm>
            <a:off x="3352125" y="1192274"/>
            <a:ext cx="471792" cy="362335"/>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chemeClr val="bg2"/>
          </a:solidFill>
          <a:ln>
            <a:noFill/>
          </a:ln>
        </p:spPr>
        <p:txBody>
          <a:bodyPr vert="horz" wrap="square" lIns="0" tIns="40328" rIns="80655" bIns="40328" numCol="1" anchor="t" anchorCtr="0" compatLnSpc="1">
            <a:prstTxWarp prst="textNoShape">
              <a:avLst/>
            </a:prstTxWarp>
          </a:bodyPr>
          <a:lstStyle/>
          <a:p>
            <a:pPr algn="ctr"/>
            <a:endParaRPr lang="en-US" sz="1567" dirty="0">
              <a:gradFill>
                <a:gsLst>
                  <a:gs pos="1250">
                    <a:srgbClr val="FFFFFF"/>
                  </a:gs>
                  <a:gs pos="100000">
                    <a:srgbClr val="FFFFFF"/>
                  </a:gs>
                </a:gsLst>
                <a:lin ang="5400000" scaled="0"/>
              </a:gradFill>
            </a:endParaRPr>
          </a:p>
        </p:txBody>
      </p:sp>
      <p:sp>
        <p:nvSpPr>
          <p:cNvPr id="43" name="Freeform 242"/>
          <p:cNvSpPr>
            <a:spLocks noChangeAspect="1" noEditPoints="1"/>
          </p:cNvSpPr>
          <p:nvPr/>
        </p:nvSpPr>
        <p:spPr bwMode="auto">
          <a:xfrm>
            <a:off x="9236989" y="1202935"/>
            <a:ext cx="450502" cy="360402"/>
          </a:xfrm>
          <a:custGeom>
            <a:avLst/>
            <a:gdLst>
              <a:gd name="T0" fmla="*/ 63 w 106"/>
              <a:gd name="T1" fmla="*/ 51 h 85"/>
              <a:gd name="T2" fmla="*/ 63 w 106"/>
              <a:gd name="T3" fmla="*/ 51 h 85"/>
              <a:gd name="T4" fmla="*/ 77 w 106"/>
              <a:gd name="T5" fmla="*/ 55 h 85"/>
              <a:gd name="T6" fmla="*/ 77 w 106"/>
              <a:gd name="T7" fmla="*/ 55 h 85"/>
              <a:gd name="T8" fmla="*/ 96 w 106"/>
              <a:gd name="T9" fmla="*/ 47 h 85"/>
              <a:gd name="T10" fmla="*/ 97 w 106"/>
              <a:gd name="T11" fmla="*/ 47 h 85"/>
              <a:gd name="T12" fmla="*/ 97 w 106"/>
              <a:gd name="T13" fmla="*/ 47 h 85"/>
              <a:gd name="T14" fmla="*/ 97 w 106"/>
              <a:gd name="T15" fmla="*/ 47 h 85"/>
              <a:gd name="T16" fmla="*/ 97 w 106"/>
              <a:gd name="T17" fmla="*/ 47 h 85"/>
              <a:gd name="T18" fmla="*/ 106 w 106"/>
              <a:gd name="T19" fmla="*/ 56 h 85"/>
              <a:gd name="T20" fmla="*/ 106 w 106"/>
              <a:gd name="T21" fmla="*/ 77 h 85"/>
              <a:gd name="T22" fmla="*/ 105 w 106"/>
              <a:gd name="T23" fmla="*/ 82 h 85"/>
              <a:gd name="T24" fmla="*/ 105 w 106"/>
              <a:gd name="T25" fmla="*/ 82 h 85"/>
              <a:gd name="T26" fmla="*/ 98 w 106"/>
              <a:gd name="T27" fmla="*/ 85 h 85"/>
              <a:gd name="T28" fmla="*/ 63 w 106"/>
              <a:gd name="T29" fmla="*/ 85 h 85"/>
              <a:gd name="T30" fmla="*/ 63 w 106"/>
              <a:gd name="T31" fmla="*/ 51 h 85"/>
              <a:gd name="T32" fmla="*/ 10 w 106"/>
              <a:gd name="T33" fmla="*/ 85 h 85"/>
              <a:gd name="T34" fmla="*/ 49 w 106"/>
              <a:gd name="T35" fmla="*/ 85 h 85"/>
              <a:gd name="T36" fmla="*/ 56 w 106"/>
              <a:gd name="T37" fmla="*/ 82 h 85"/>
              <a:gd name="T38" fmla="*/ 56 w 106"/>
              <a:gd name="T39" fmla="*/ 82 h 85"/>
              <a:gd name="T40" fmla="*/ 57 w 106"/>
              <a:gd name="T41" fmla="*/ 77 h 85"/>
              <a:gd name="T42" fmla="*/ 57 w 106"/>
              <a:gd name="T43" fmla="*/ 77 h 85"/>
              <a:gd name="T44" fmla="*/ 57 w 106"/>
              <a:gd name="T45" fmla="*/ 45 h 85"/>
              <a:gd name="T46" fmla="*/ 48 w 106"/>
              <a:gd name="T47" fmla="*/ 36 h 85"/>
              <a:gd name="T48" fmla="*/ 48 w 106"/>
              <a:gd name="T49" fmla="*/ 36 h 85"/>
              <a:gd name="T50" fmla="*/ 47 w 106"/>
              <a:gd name="T51" fmla="*/ 36 h 85"/>
              <a:gd name="T52" fmla="*/ 47 w 106"/>
              <a:gd name="T53" fmla="*/ 37 h 85"/>
              <a:gd name="T54" fmla="*/ 29 w 106"/>
              <a:gd name="T55" fmla="*/ 44 h 85"/>
              <a:gd name="T56" fmla="*/ 29 w 106"/>
              <a:gd name="T57" fmla="*/ 44 h 85"/>
              <a:gd name="T58" fmla="*/ 10 w 106"/>
              <a:gd name="T59" fmla="*/ 37 h 85"/>
              <a:gd name="T60" fmla="*/ 10 w 106"/>
              <a:gd name="T61" fmla="*/ 37 h 85"/>
              <a:gd name="T62" fmla="*/ 10 w 106"/>
              <a:gd name="T63" fmla="*/ 36 h 85"/>
              <a:gd name="T64" fmla="*/ 10 w 106"/>
              <a:gd name="T65" fmla="*/ 36 h 85"/>
              <a:gd name="T66" fmla="*/ 0 w 106"/>
              <a:gd name="T67" fmla="*/ 45 h 85"/>
              <a:gd name="T68" fmla="*/ 0 w 106"/>
              <a:gd name="T69" fmla="*/ 77 h 85"/>
              <a:gd name="T70" fmla="*/ 0 w 106"/>
              <a:gd name="T71" fmla="*/ 77 h 85"/>
              <a:gd name="T72" fmla="*/ 2 w 106"/>
              <a:gd name="T73" fmla="*/ 82 h 85"/>
              <a:gd name="T74" fmla="*/ 2 w 106"/>
              <a:gd name="T75" fmla="*/ 82 h 85"/>
              <a:gd name="T76" fmla="*/ 10 w 106"/>
              <a:gd name="T77" fmla="*/ 85 h 85"/>
              <a:gd name="T78" fmla="*/ 29 w 106"/>
              <a:gd name="T79" fmla="*/ 38 h 85"/>
              <a:gd name="T80" fmla="*/ 48 w 106"/>
              <a:gd name="T81" fmla="*/ 19 h 85"/>
              <a:gd name="T82" fmla="*/ 29 w 106"/>
              <a:gd name="T83" fmla="*/ 0 h 85"/>
              <a:gd name="T84" fmla="*/ 9 w 106"/>
              <a:gd name="T85" fmla="*/ 19 h 85"/>
              <a:gd name="T86" fmla="*/ 29 w 106"/>
              <a:gd name="T87" fmla="*/ 38 h 85"/>
              <a:gd name="T88" fmla="*/ 77 w 106"/>
              <a:gd name="T89" fmla="*/ 50 h 85"/>
              <a:gd name="T90" fmla="*/ 95 w 106"/>
              <a:gd name="T91" fmla="*/ 32 h 85"/>
              <a:gd name="T92" fmla="*/ 77 w 106"/>
              <a:gd name="T93" fmla="*/ 15 h 85"/>
              <a:gd name="T94" fmla="*/ 59 w 106"/>
              <a:gd name="T95" fmla="*/ 32 h 85"/>
              <a:gd name="T96" fmla="*/ 77 w 106"/>
              <a:gd name="T97"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85">
                <a:moveTo>
                  <a:pt x="63" y="51"/>
                </a:moveTo>
                <a:cubicBezTo>
                  <a:pt x="63" y="51"/>
                  <a:pt x="63" y="51"/>
                  <a:pt x="63" y="51"/>
                </a:cubicBezTo>
                <a:cubicBezTo>
                  <a:pt x="67" y="54"/>
                  <a:pt x="72" y="55"/>
                  <a:pt x="77" y="55"/>
                </a:cubicBezTo>
                <a:cubicBezTo>
                  <a:pt x="77" y="55"/>
                  <a:pt x="77" y="55"/>
                  <a:pt x="77" y="55"/>
                </a:cubicBezTo>
                <a:cubicBezTo>
                  <a:pt x="85" y="55"/>
                  <a:pt x="91" y="53"/>
                  <a:pt x="96" y="47"/>
                </a:cubicBezTo>
                <a:cubicBezTo>
                  <a:pt x="97" y="47"/>
                  <a:pt x="97" y="47"/>
                  <a:pt x="97" y="47"/>
                </a:cubicBezTo>
                <a:cubicBezTo>
                  <a:pt x="97" y="47"/>
                  <a:pt x="97" y="47"/>
                  <a:pt x="97" y="47"/>
                </a:cubicBezTo>
                <a:cubicBezTo>
                  <a:pt x="97" y="47"/>
                  <a:pt x="97" y="47"/>
                  <a:pt x="97" y="47"/>
                </a:cubicBezTo>
                <a:cubicBezTo>
                  <a:pt x="97" y="47"/>
                  <a:pt x="97" y="47"/>
                  <a:pt x="97" y="47"/>
                </a:cubicBezTo>
                <a:cubicBezTo>
                  <a:pt x="103" y="47"/>
                  <a:pt x="106" y="51"/>
                  <a:pt x="106" y="56"/>
                </a:cubicBezTo>
                <a:cubicBezTo>
                  <a:pt x="106" y="77"/>
                  <a:pt x="106" y="77"/>
                  <a:pt x="106" y="77"/>
                </a:cubicBezTo>
                <a:cubicBezTo>
                  <a:pt x="106" y="79"/>
                  <a:pt x="105" y="81"/>
                  <a:pt x="105" y="82"/>
                </a:cubicBezTo>
                <a:cubicBezTo>
                  <a:pt x="105" y="82"/>
                  <a:pt x="105" y="82"/>
                  <a:pt x="105" y="82"/>
                </a:cubicBezTo>
                <a:cubicBezTo>
                  <a:pt x="103" y="84"/>
                  <a:pt x="101" y="85"/>
                  <a:pt x="98" y="85"/>
                </a:cubicBezTo>
                <a:cubicBezTo>
                  <a:pt x="63" y="85"/>
                  <a:pt x="63" y="85"/>
                  <a:pt x="63" y="85"/>
                </a:cubicBezTo>
                <a:lnTo>
                  <a:pt x="63" y="51"/>
                </a:lnTo>
                <a:close/>
                <a:moveTo>
                  <a:pt x="10" y="85"/>
                </a:moveTo>
                <a:cubicBezTo>
                  <a:pt x="49" y="85"/>
                  <a:pt x="49" y="85"/>
                  <a:pt x="49" y="85"/>
                </a:cubicBezTo>
                <a:cubicBezTo>
                  <a:pt x="52" y="85"/>
                  <a:pt x="54" y="84"/>
                  <a:pt x="56" y="82"/>
                </a:cubicBezTo>
                <a:cubicBezTo>
                  <a:pt x="56" y="82"/>
                  <a:pt x="56" y="82"/>
                  <a:pt x="56" y="82"/>
                </a:cubicBezTo>
                <a:cubicBezTo>
                  <a:pt x="57" y="81"/>
                  <a:pt x="57" y="79"/>
                  <a:pt x="57" y="77"/>
                </a:cubicBezTo>
                <a:cubicBezTo>
                  <a:pt x="57" y="77"/>
                  <a:pt x="57" y="77"/>
                  <a:pt x="57" y="77"/>
                </a:cubicBezTo>
                <a:cubicBezTo>
                  <a:pt x="57" y="45"/>
                  <a:pt x="57" y="45"/>
                  <a:pt x="57" y="45"/>
                </a:cubicBezTo>
                <a:cubicBezTo>
                  <a:pt x="57" y="39"/>
                  <a:pt x="54" y="36"/>
                  <a:pt x="48" y="36"/>
                </a:cubicBezTo>
                <a:cubicBezTo>
                  <a:pt x="48" y="36"/>
                  <a:pt x="48" y="36"/>
                  <a:pt x="48" y="36"/>
                </a:cubicBezTo>
                <a:cubicBezTo>
                  <a:pt x="47" y="36"/>
                  <a:pt x="47" y="36"/>
                  <a:pt x="47" y="36"/>
                </a:cubicBezTo>
                <a:cubicBezTo>
                  <a:pt x="47" y="37"/>
                  <a:pt x="47" y="37"/>
                  <a:pt x="47" y="37"/>
                </a:cubicBezTo>
                <a:cubicBezTo>
                  <a:pt x="42" y="42"/>
                  <a:pt x="36" y="44"/>
                  <a:pt x="29" y="44"/>
                </a:cubicBezTo>
                <a:cubicBezTo>
                  <a:pt x="29" y="44"/>
                  <a:pt x="29" y="44"/>
                  <a:pt x="29" y="44"/>
                </a:cubicBezTo>
                <a:cubicBezTo>
                  <a:pt x="21" y="44"/>
                  <a:pt x="16" y="42"/>
                  <a:pt x="10" y="37"/>
                </a:cubicBezTo>
                <a:cubicBezTo>
                  <a:pt x="10" y="37"/>
                  <a:pt x="10" y="37"/>
                  <a:pt x="10" y="37"/>
                </a:cubicBezTo>
                <a:cubicBezTo>
                  <a:pt x="10" y="36"/>
                  <a:pt x="10" y="36"/>
                  <a:pt x="10" y="36"/>
                </a:cubicBezTo>
                <a:cubicBezTo>
                  <a:pt x="10" y="36"/>
                  <a:pt x="10" y="36"/>
                  <a:pt x="10" y="36"/>
                </a:cubicBezTo>
                <a:cubicBezTo>
                  <a:pt x="4" y="36"/>
                  <a:pt x="1" y="39"/>
                  <a:pt x="0" y="45"/>
                </a:cubicBezTo>
                <a:cubicBezTo>
                  <a:pt x="0" y="77"/>
                  <a:pt x="0" y="77"/>
                  <a:pt x="0" y="77"/>
                </a:cubicBezTo>
                <a:cubicBezTo>
                  <a:pt x="0" y="77"/>
                  <a:pt x="0" y="77"/>
                  <a:pt x="0" y="77"/>
                </a:cubicBezTo>
                <a:cubicBezTo>
                  <a:pt x="0" y="79"/>
                  <a:pt x="1" y="81"/>
                  <a:pt x="2" y="82"/>
                </a:cubicBezTo>
                <a:cubicBezTo>
                  <a:pt x="2" y="82"/>
                  <a:pt x="2" y="82"/>
                  <a:pt x="2" y="82"/>
                </a:cubicBezTo>
                <a:cubicBezTo>
                  <a:pt x="3" y="84"/>
                  <a:pt x="6" y="85"/>
                  <a:pt x="10" y="85"/>
                </a:cubicBezTo>
                <a:close/>
                <a:moveTo>
                  <a:pt x="29" y="38"/>
                </a:moveTo>
                <a:cubicBezTo>
                  <a:pt x="39" y="38"/>
                  <a:pt x="48" y="29"/>
                  <a:pt x="48" y="19"/>
                </a:cubicBezTo>
                <a:cubicBezTo>
                  <a:pt x="48" y="8"/>
                  <a:pt x="39" y="0"/>
                  <a:pt x="29" y="0"/>
                </a:cubicBezTo>
                <a:cubicBezTo>
                  <a:pt x="18" y="0"/>
                  <a:pt x="9" y="8"/>
                  <a:pt x="9" y="19"/>
                </a:cubicBezTo>
                <a:cubicBezTo>
                  <a:pt x="9" y="29"/>
                  <a:pt x="18" y="38"/>
                  <a:pt x="29" y="38"/>
                </a:cubicBezTo>
                <a:close/>
                <a:moveTo>
                  <a:pt x="77" y="50"/>
                </a:moveTo>
                <a:cubicBezTo>
                  <a:pt x="87" y="50"/>
                  <a:pt x="95" y="42"/>
                  <a:pt x="95" y="32"/>
                </a:cubicBezTo>
                <a:cubicBezTo>
                  <a:pt x="95" y="23"/>
                  <a:pt x="87" y="15"/>
                  <a:pt x="77" y="15"/>
                </a:cubicBezTo>
                <a:cubicBezTo>
                  <a:pt x="67" y="15"/>
                  <a:pt x="59" y="23"/>
                  <a:pt x="59" y="32"/>
                </a:cubicBezTo>
                <a:cubicBezTo>
                  <a:pt x="59" y="42"/>
                  <a:pt x="67" y="50"/>
                  <a:pt x="77" y="50"/>
                </a:cubicBezTo>
                <a:close/>
              </a:path>
            </a:pathLst>
          </a:custGeom>
          <a:solidFill>
            <a:schemeClr val="bg2"/>
          </a:solidFill>
          <a:ln>
            <a:noFill/>
          </a:ln>
          <a:extLst/>
        </p:spPr>
        <p:txBody>
          <a:bodyPr vert="horz" wrap="square" lIns="89606" tIns="44804" rIns="89606" bIns="44804" numCol="1" anchor="t" anchorCtr="0" compatLnSpc="1">
            <a:prstTxWarp prst="textNoShape">
              <a:avLst/>
            </a:prstTxWarp>
          </a:bodyPr>
          <a:lstStyle/>
          <a:p>
            <a:pPr defTabSz="914004"/>
            <a:endParaRPr lang="en-US" sz="1764" baseline="-25000" dirty="0">
              <a:gradFill>
                <a:gsLst>
                  <a:gs pos="1250">
                    <a:srgbClr val="FFFFFF"/>
                  </a:gs>
                  <a:gs pos="100000">
                    <a:srgbClr val="FFFFFF"/>
                  </a:gs>
                </a:gsLst>
                <a:lin ang="5400000" scaled="0"/>
              </a:gradFill>
            </a:endParaRPr>
          </a:p>
        </p:txBody>
      </p:sp>
      <p:sp>
        <p:nvSpPr>
          <p:cNvPr id="82" name="Freeform 12"/>
          <p:cNvSpPr>
            <a:spLocks noChangeAspect="1"/>
          </p:cNvSpPr>
          <p:nvPr/>
        </p:nvSpPr>
        <p:spPr bwMode="black">
          <a:xfrm>
            <a:off x="6309420" y="1182356"/>
            <a:ext cx="498424" cy="393033"/>
          </a:xfrm>
          <a:custGeom>
            <a:avLst/>
            <a:gdLst/>
            <a:ahLst/>
            <a:cxnLst/>
            <a:rect l="l" t="t" r="r" b="b"/>
            <a:pathLst>
              <a:path w="611218" h="481979">
                <a:moveTo>
                  <a:pt x="224745" y="94707"/>
                </a:moveTo>
                <a:cubicBezTo>
                  <a:pt x="347961" y="94707"/>
                  <a:pt x="448505" y="171589"/>
                  <a:pt x="448505" y="266213"/>
                </a:cubicBezTo>
                <a:cubicBezTo>
                  <a:pt x="448505" y="360837"/>
                  <a:pt x="347961" y="436734"/>
                  <a:pt x="224745" y="436734"/>
                </a:cubicBezTo>
                <a:cubicBezTo>
                  <a:pt x="202074" y="436734"/>
                  <a:pt x="181373" y="434763"/>
                  <a:pt x="161659" y="429834"/>
                </a:cubicBezTo>
                <a:cubicBezTo>
                  <a:pt x="135044" y="478132"/>
                  <a:pt x="86744" y="488974"/>
                  <a:pt x="44358" y="478132"/>
                </a:cubicBezTo>
                <a:cubicBezTo>
                  <a:pt x="69986" y="455462"/>
                  <a:pt x="92658" y="434763"/>
                  <a:pt x="109416" y="413078"/>
                </a:cubicBezTo>
                <a:cubicBezTo>
                  <a:pt x="43372" y="382522"/>
                  <a:pt x="0" y="328310"/>
                  <a:pt x="0" y="266213"/>
                </a:cubicBezTo>
                <a:cubicBezTo>
                  <a:pt x="0" y="171589"/>
                  <a:pt x="100544" y="94707"/>
                  <a:pt x="224745" y="94707"/>
                </a:cubicBezTo>
                <a:close/>
                <a:moveTo>
                  <a:pt x="386440" y="0"/>
                </a:moveTo>
                <a:cubicBezTo>
                  <a:pt x="510659" y="0"/>
                  <a:pt x="611218" y="76830"/>
                  <a:pt x="611218" y="170405"/>
                </a:cubicBezTo>
                <a:cubicBezTo>
                  <a:pt x="611218" y="232460"/>
                  <a:pt x="566854" y="287620"/>
                  <a:pt x="501787" y="317170"/>
                </a:cubicBezTo>
                <a:cubicBezTo>
                  <a:pt x="518546" y="338840"/>
                  <a:pt x="541221" y="360510"/>
                  <a:pt x="566854" y="382180"/>
                </a:cubicBezTo>
                <a:cubicBezTo>
                  <a:pt x="523476" y="393015"/>
                  <a:pt x="481083" y="383165"/>
                  <a:pt x="454465" y="334900"/>
                </a:cubicBezTo>
                <a:cubicBezTo>
                  <a:pt x="547137" y="154645"/>
                  <a:pt x="301656" y="47280"/>
                  <a:pt x="201097" y="73875"/>
                </a:cubicBezTo>
                <a:cubicBezTo>
                  <a:pt x="241518" y="29550"/>
                  <a:pt x="309542" y="0"/>
                  <a:pt x="386440" y="0"/>
                </a:cubicBezTo>
                <a:close/>
              </a:path>
            </a:pathLst>
          </a:custGeom>
          <a:solidFill>
            <a:schemeClr val="bg2"/>
          </a:solidFill>
          <a:ln>
            <a:noFill/>
          </a:ln>
          <a:extLst/>
        </p:spPr>
        <p:txBody>
          <a:bodyPr vert="horz" wrap="square" lIns="89606" tIns="44804" rIns="89606" bIns="44804" numCol="1" anchor="t" anchorCtr="0" compatLnSpc="1">
            <a:prstTxWarp prst="textNoShape">
              <a:avLst/>
            </a:prstTxWarp>
          </a:bodyPr>
          <a:lstStyle/>
          <a:p>
            <a:pPr defTabSz="914004"/>
            <a:endParaRPr lang="en-US" sz="1764" dirty="0">
              <a:gradFill>
                <a:gsLst>
                  <a:gs pos="1250">
                    <a:srgbClr val="FFFFFF"/>
                  </a:gs>
                  <a:gs pos="100000">
                    <a:srgbClr val="FFFFFF"/>
                  </a:gs>
                </a:gsLst>
                <a:lin ang="5400000" scaled="0"/>
              </a:gradFill>
            </a:endParaRPr>
          </a:p>
        </p:txBody>
      </p:sp>
      <p:sp>
        <p:nvSpPr>
          <p:cNvPr id="108" name="Freeform 11"/>
          <p:cNvSpPr>
            <a:spLocks noEditPoints="1"/>
          </p:cNvSpPr>
          <p:nvPr/>
        </p:nvSpPr>
        <p:spPr bwMode="auto">
          <a:xfrm>
            <a:off x="472182" y="1293170"/>
            <a:ext cx="512428" cy="234253"/>
          </a:xfrm>
          <a:custGeom>
            <a:avLst/>
            <a:gdLst>
              <a:gd name="T0" fmla="*/ 205 w 400"/>
              <a:gd name="T1" fmla="*/ 64 h 183"/>
              <a:gd name="T2" fmla="*/ 211 w 400"/>
              <a:gd name="T3" fmla="*/ 57 h 183"/>
              <a:gd name="T4" fmla="*/ 186 w 400"/>
              <a:gd name="T5" fmla="*/ 69 h 183"/>
              <a:gd name="T6" fmla="*/ 199 w 400"/>
              <a:gd name="T7" fmla="*/ 67 h 183"/>
              <a:gd name="T8" fmla="*/ 219 w 400"/>
              <a:gd name="T9" fmla="*/ 30 h 183"/>
              <a:gd name="T10" fmla="*/ 208 w 400"/>
              <a:gd name="T11" fmla="*/ 31 h 183"/>
              <a:gd name="T12" fmla="*/ 198 w 400"/>
              <a:gd name="T13" fmla="*/ 36 h 183"/>
              <a:gd name="T14" fmla="*/ 205 w 400"/>
              <a:gd name="T15" fmla="*/ 42 h 183"/>
              <a:gd name="T16" fmla="*/ 304 w 400"/>
              <a:gd name="T17" fmla="*/ 101 h 183"/>
              <a:gd name="T18" fmla="*/ 400 w 400"/>
              <a:gd name="T19" fmla="*/ 3 h 183"/>
              <a:gd name="T20" fmla="*/ 104 w 400"/>
              <a:gd name="T21" fmla="*/ 0 h 183"/>
              <a:gd name="T22" fmla="*/ 2 w 400"/>
              <a:gd name="T23" fmla="*/ 94 h 183"/>
              <a:gd name="T24" fmla="*/ 6 w 400"/>
              <a:gd name="T25" fmla="*/ 103 h 183"/>
              <a:gd name="T26" fmla="*/ 150 w 400"/>
              <a:gd name="T27" fmla="*/ 59 h 183"/>
              <a:gd name="T28" fmla="*/ 168 w 400"/>
              <a:gd name="T29" fmla="*/ 66 h 183"/>
              <a:gd name="T30" fmla="*/ 194 w 400"/>
              <a:gd name="T31" fmla="*/ 53 h 183"/>
              <a:gd name="T32" fmla="*/ 190 w 400"/>
              <a:gd name="T33" fmla="*/ 52 h 183"/>
              <a:gd name="T34" fmla="*/ 174 w 400"/>
              <a:gd name="T35" fmla="*/ 48 h 183"/>
              <a:gd name="T36" fmla="*/ 176 w 400"/>
              <a:gd name="T37" fmla="*/ 38 h 183"/>
              <a:gd name="T38" fmla="*/ 199 w 400"/>
              <a:gd name="T39" fmla="*/ 26 h 183"/>
              <a:gd name="T40" fmla="*/ 228 w 400"/>
              <a:gd name="T41" fmla="*/ 21 h 183"/>
              <a:gd name="T42" fmla="*/ 243 w 400"/>
              <a:gd name="T43" fmla="*/ 14 h 183"/>
              <a:gd name="T44" fmla="*/ 248 w 400"/>
              <a:gd name="T45" fmla="*/ 21 h 183"/>
              <a:gd name="T46" fmla="*/ 257 w 400"/>
              <a:gd name="T47" fmla="*/ 29 h 183"/>
              <a:gd name="T48" fmla="*/ 232 w 400"/>
              <a:gd name="T49" fmla="*/ 36 h 183"/>
              <a:gd name="T50" fmla="*/ 227 w 400"/>
              <a:gd name="T51" fmla="*/ 29 h 183"/>
              <a:gd name="T52" fmla="*/ 216 w 400"/>
              <a:gd name="T53" fmla="*/ 43 h 183"/>
              <a:gd name="T54" fmla="*/ 233 w 400"/>
              <a:gd name="T55" fmla="*/ 47 h 183"/>
              <a:gd name="T56" fmla="*/ 235 w 400"/>
              <a:gd name="T57" fmla="*/ 57 h 183"/>
              <a:gd name="T58" fmla="*/ 225 w 400"/>
              <a:gd name="T59" fmla="*/ 66 h 183"/>
              <a:gd name="T60" fmla="*/ 197 w 400"/>
              <a:gd name="T61" fmla="*/ 75 h 183"/>
              <a:gd name="T62" fmla="*/ 169 w 400"/>
              <a:gd name="T63" fmla="*/ 84 h 183"/>
              <a:gd name="T64" fmla="*/ 167 w 400"/>
              <a:gd name="T65" fmla="*/ 78 h 183"/>
              <a:gd name="T66" fmla="*/ 150 w 400"/>
              <a:gd name="T67" fmla="*/ 59 h 183"/>
              <a:gd name="T68" fmla="*/ 2 w 400"/>
              <a:gd name="T69" fmla="*/ 122 h 183"/>
              <a:gd name="T70" fmla="*/ 311 w 400"/>
              <a:gd name="T71" fmla="*/ 143 h 183"/>
              <a:gd name="T72" fmla="*/ 400 w 400"/>
              <a:gd name="T73" fmla="*/ 59 h 183"/>
              <a:gd name="T74" fmla="*/ 306 w 400"/>
              <a:gd name="T75" fmla="*/ 122 h 183"/>
              <a:gd name="T76" fmla="*/ 2 w 400"/>
              <a:gd name="T77" fmla="*/ 183 h 183"/>
              <a:gd name="T78" fmla="*/ 328 w 400"/>
              <a:gd name="T79" fmla="*/ 180 h 183"/>
              <a:gd name="T80" fmla="*/ 400 w 400"/>
              <a:gd name="T81" fmla="*/ 79 h 183"/>
              <a:gd name="T82" fmla="*/ 2 w 400"/>
              <a:gd name="T83"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0" h="183">
                <a:moveTo>
                  <a:pt x="199" y="67"/>
                </a:moveTo>
                <a:cubicBezTo>
                  <a:pt x="201" y="66"/>
                  <a:pt x="203" y="65"/>
                  <a:pt x="205" y="64"/>
                </a:cubicBezTo>
                <a:cubicBezTo>
                  <a:pt x="207" y="63"/>
                  <a:pt x="209" y="62"/>
                  <a:pt x="210" y="61"/>
                </a:cubicBezTo>
                <a:cubicBezTo>
                  <a:pt x="212" y="59"/>
                  <a:pt x="212" y="58"/>
                  <a:pt x="211" y="57"/>
                </a:cubicBezTo>
                <a:cubicBezTo>
                  <a:pt x="209" y="56"/>
                  <a:pt x="206" y="55"/>
                  <a:pt x="201" y="54"/>
                </a:cubicBezTo>
                <a:cubicBezTo>
                  <a:pt x="186" y="69"/>
                  <a:pt x="186" y="69"/>
                  <a:pt x="186" y="69"/>
                </a:cubicBezTo>
                <a:cubicBezTo>
                  <a:pt x="188" y="69"/>
                  <a:pt x="190" y="68"/>
                  <a:pt x="192" y="68"/>
                </a:cubicBezTo>
                <a:cubicBezTo>
                  <a:pt x="194" y="68"/>
                  <a:pt x="197" y="67"/>
                  <a:pt x="199" y="67"/>
                </a:cubicBezTo>
                <a:close/>
                <a:moveTo>
                  <a:pt x="205" y="42"/>
                </a:moveTo>
                <a:cubicBezTo>
                  <a:pt x="219" y="30"/>
                  <a:pt x="219" y="30"/>
                  <a:pt x="219" y="30"/>
                </a:cubicBezTo>
                <a:cubicBezTo>
                  <a:pt x="217" y="30"/>
                  <a:pt x="215" y="30"/>
                  <a:pt x="213" y="30"/>
                </a:cubicBezTo>
                <a:cubicBezTo>
                  <a:pt x="211" y="30"/>
                  <a:pt x="210" y="31"/>
                  <a:pt x="208" y="31"/>
                </a:cubicBezTo>
                <a:cubicBezTo>
                  <a:pt x="206" y="32"/>
                  <a:pt x="204" y="33"/>
                  <a:pt x="203" y="33"/>
                </a:cubicBezTo>
                <a:cubicBezTo>
                  <a:pt x="201" y="34"/>
                  <a:pt x="200" y="35"/>
                  <a:pt x="198" y="36"/>
                </a:cubicBezTo>
                <a:cubicBezTo>
                  <a:pt x="197" y="38"/>
                  <a:pt x="196" y="39"/>
                  <a:pt x="197" y="40"/>
                </a:cubicBezTo>
                <a:cubicBezTo>
                  <a:pt x="198" y="41"/>
                  <a:pt x="201" y="42"/>
                  <a:pt x="205" y="42"/>
                </a:cubicBezTo>
                <a:close/>
                <a:moveTo>
                  <a:pt x="300" y="103"/>
                </a:moveTo>
                <a:cubicBezTo>
                  <a:pt x="302" y="103"/>
                  <a:pt x="303" y="102"/>
                  <a:pt x="304" y="101"/>
                </a:cubicBezTo>
                <a:cubicBezTo>
                  <a:pt x="398" y="9"/>
                  <a:pt x="398" y="9"/>
                  <a:pt x="398" y="9"/>
                </a:cubicBezTo>
                <a:cubicBezTo>
                  <a:pt x="400" y="7"/>
                  <a:pt x="400" y="5"/>
                  <a:pt x="400" y="3"/>
                </a:cubicBezTo>
                <a:cubicBezTo>
                  <a:pt x="399" y="1"/>
                  <a:pt x="397" y="0"/>
                  <a:pt x="395" y="0"/>
                </a:cubicBezTo>
                <a:cubicBezTo>
                  <a:pt x="104" y="0"/>
                  <a:pt x="104" y="0"/>
                  <a:pt x="104" y="0"/>
                </a:cubicBezTo>
                <a:cubicBezTo>
                  <a:pt x="103" y="0"/>
                  <a:pt x="102" y="1"/>
                  <a:pt x="101" y="1"/>
                </a:cubicBezTo>
                <a:cubicBezTo>
                  <a:pt x="2" y="94"/>
                  <a:pt x="2" y="94"/>
                  <a:pt x="2" y="94"/>
                </a:cubicBezTo>
                <a:cubicBezTo>
                  <a:pt x="1" y="95"/>
                  <a:pt x="0" y="97"/>
                  <a:pt x="1" y="99"/>
                </a:cubicBezTo>
                <a:cubicBezTo>
                  <a:pt x="2" y="101"/>
                  <a:pt x="4" y="103"/>
                  <a:pt x="6" y="103"/>
                </a:cubicBezTo>
                <a:lnTo>
                  <a:pt x="300" y="103"/>
                </a:lnTo>
                <a:close/>
                <a:moveTo>
                  <a:pt x="150" y="59"/>
                </a:moveTo>
                <a:cubicBezTo>
                  <a:pt x="171" y="59"/>
                  <a:pt x="171" y="59"/>
                  <a:pt x="171" y="59"/>
                </a:cubicBezTo>
                <a:cubicBezTo>
                  <a:pt x="168" y="62"/>
                  <a:pt x="167" y="64"/>
                  <a:pt x="168" y="66"/>
                </a:cubicBezTo>
                <a:cubicBezTo>
                  <a:pt x="170" y="67"/>
                  <a:pt x="173" y="68"/>
                  <a:pt x="177" y="69"/>
                </a:cubicBezTo>
                <a:cubicBezTo>
                  <a:pt x="194" y="53"/>
                  <a:pt x="194" y="53"/>
                  <a:pt x="194" y="53"/>
                </a:cubicBezTo>
                <a:cubicBezTo>
                  <a:pt x="193" y="53"/>
                  <a:pt x="193" y="53"/>
                  <a:pt x="192" y="52"/>
                </a:cubicBezTo>
                <a:cubicBezTo>
                  <a:pt x="191" y="52"/>
                  <a:pt x="191" y="52"/>
                  <a:pt x="190" y="52"/>
                </a:cubicBezTo>
                <a:cubicBezTo>
                  <a:pt x="187" y="52"/>
                  <a:pt x="183" y="51"/>
                  <a:pt x="181" y="51"/>
                </a:cubicBezTo>
                <a:cubicBezTo>
                  <a:pt x="178" y="50"/>
                  <a:pt x="176" y="49"/>
                  <a:pt x="174" y="48"/>
                </a:cubicBezTo>
                <a:cubicBezTo>
                  <a:pt x="172" y="47"/>
                  <a:pt x="172" y="46"/>
                  <a:pt x="172" y="44"/>
                </a:cubicBezTo>
                <a:cubicBezTo>
                  <a:pt x="172" y="42"/>
                  <a:pt x="173" y="40"/>
                  <a:pt x="176" y="38"/>
                </a:cubicBezTo>
                <a:cubicBezTo>
                  <a:pt x="179" y="35"/>
                  <a:pt x="182" y="33"/>
                  <a:pt x="186" y="31"/>
                </a:cubicBezTo>
                <a:cubicBezTo>
                  <a:pt x="191" y="29"/>
                  <a:pt x="195" y="27"/>
                  <a:pt x="199" y="26"/>
                </a:cubicBezTo>
                <a:cubicBezTo>
                  <a:pt x="204" y="24"/>
                  <a:pt x="209" y="23"/>
                  <a:pt x="214" y="22"/>
                </a:cubicBezTo>
                <a:cubicBezTo>
                  <a:pt x="219" y="21"/>
                  <a:pt x="224" y="21"/>
                  <a:pt x="228" y="21"/>
                </a:cubicBezTo>
                <a:cubicBezTo>
                  <a:pt x="234" y="15"/>
                  <a:pt x="234" y="15"/>
                  <a:pt x="234" y="15"/>
                </a:cubicBezTo>
                <a:cubicBezTo>
                  <a:pt x="243" y="14"/>
                  <a:pt x="243" y="14"/>
                  <a:pt x="243" y="14"/>
                </a:cubicBezTo>
                <a:cubicBezTo>
                  <a:pt x="237" y="20"/>
                  <a:pt x="237" y="20"/>
                  <a:pt x="237" y="20"/>
                </a:cubicBezTo>
                <a:cubicBezTo>
                  <a:pt x="241" y="20"/>
                  <a:pt x="245" y="21"/>
                  <a:pt x="248" y="21"/>
                </a:cubicBezTo>
                <a:cubicBezTo>
                  <a:pt x="251" y="22"/>
                  <a:pt x="253" y="23"/>
                  <a:pt x="255" y="24"/>
                </a:cubicBezTo>
                <a:cubicBezTo>
                  <a:pt x="257" y="25"/>
                  <a:pt x="257" y="27"/>
                  <a:pt x="257" y="29"/>
                </a:cubicBezTo>
                <a:cubicBezTo>
                  <a:pt x="257" y="31"/>
                  <a:pt x="256" y="33"/>
                  <a:pt x="253" y="36"/>
                </a:cubicBezTo>
                <a:cubicBezTo>
                  <a:pt x="232" y="36"/>
                  <a:pt x="232" y="36"/>
                  <a:pt x="232" y="36"/>
                </a:cubicBezTo>
                <a:cubicBezTo>
                  <a:pt x="234" y="34"/>
                  <a:pt x="235" y="33"/>
                  <a:pt x="234" y="31"/>
                </a:cubicBezTo>
                <a:cubicBezTo>
                  <a:pt x="233" y="30"/>
                  <a:pt x="231" y="29"/>
                  <a:pt x="227" y="29"/>
                </a:cubicBezTo>
                <a:cubicBezTo>
                  <a:pt x="213" y="43"/>
                  <a:pt x="213" y="43"/>
                  <a:pt x="213" y="43"/>
                </a:cubicBezTo>
                <a:cubicBezTo>
                  <a:pt x="214" y="43"/>
                  <a:pt x="215" y="43"/>
                  <a:pt x="216" y="43"/>
                </a:cubicBezTo>
                <a:cubicBezTo>
                  <a:pt x="217" y="43"/>
                  <a:pt x="218" y="44"/>
                  <a:pt x="220" y="44"/>
                </a:cubicBezTo>
                <a:cubicBezTo>
                  <a:pt x="226" y="45"/>
                  <a:pt x="230" y="46"/>
                  <a:pt x="233" y="47"/>
                </a:cubicBezTo>
                <a:cubicBezTo>
                  <a:pt x="235" y="49"/>
                  <a:pt x="236" y="50"/>
                  <a:pt x="237" y="52"/>
                </a:cubicBezTo>
                <a:cubicBezTo>
                  <a:pt x="237" y="54"/>
                  <a:pt x="236" y="55"/>
                  <a:pt x="235" y="57"/>
                </a:cubicBezTo>
                <a:cubicBezTo>
                  <a:pt x="234" y="59"/>
                  <a:pt x="232" y="60"/>
                  <a:pt x="231" y="61"/>
                </a:cubicBezTo>
                <a:cubicBezTo>
                  <a:pt x="230" y="63"/>
                  <a:pt x="228" y="64"/>
                  <a:pt x="225" y="66"/>
                </a:cubicBezTo>
                <a:cubicBezTo>
                  <a:pt x="222" y="68"/>
                  <a:pt x="218" y="69"/>
                  <a:pt x="214" y="71"/>
                </a:cubicBezTo>
                <a:cubicBezTo>
                  <a:pt x="209" y="73"/>
                  <a:pt x="204" y="74"/>
                  <a:pt x="197" y="75"/>
                </a:cubicBezTo>
                <a:cubicBezTo>
                  <a:pt x="191" y="77"/>
                  <a:pt x="184" y="77"/>
                  <a:pt x="176" y="78"/>
                </a:cubicBezTo>
                <a:cubicBezTo>
                  <a:pt x="169" y="84"/>
                  <a:pt x="169" y="84"/>
                  <a:pt x="169" y="84"/>
                </a:cubicBezTo>
                <a:cubicBezTo>
                  <a:pt x="160" y="84"/>
                  <a:pt x="160" y="84"/>
                  <a:pt x="160" y="84"/>
                </a:cubicBezTo>
                <a:cubicBezTo>
                  <a:pt x="167" y="78"/>
                  <a:pt x="167" y="78"/>
                  <a:pt x="167" y="78"/>
                </a:cubicBezTo>
                <a:cubicBezTo>
                  <a:pt x="156" y="77"/>
                  <a:pt x="149" y="75"/>
                  <a:pt x="146" y="72"/>
                </a:cubicBezTo>
                <a:cubicBezTo>
                  <a:pt x="143" y="69"/>
                  <a:pt x="145" y="65"/>
                  <a:pt x="150" y="59"/>
                </a:cubicBezTo>
                <a:close/>
                <a:moveTo>
                  <a:pt x="306" y="122"/>
                </a:moveTo>
                <a:cubicBezTo>
                  <a:pt x="2" y="122"/>
                  <a:pt x="2" y="122"/>
                  <a:pt x="2" y="122"/>
                </a:cubicBezTo>
                <a:cubicBezTo>
                  <a:pt x="2" y="143"/>
                  <a:pt x="2" y="143"/>
                  <a:pt x="2" y="143"/>
                </a:cubicBezTo>
                <a:cubicBezTo>
                  <a:pt x="311" y="143"/>
                  <a:pt x="311" y="143"/>
                  <a:pt x="311" y="143"/>
                </a:cubicBezTo>
                <a:cubicBezTo>
                  <a:pt x="313" y="143"/>
                  <a:pt x="316" y="142"/>
                  <a:pt x="318" y="140"/>
                </a:cubicBezTo>
                <a:cubicBezTo>
                  <a:pt x="400" y="59"/>
                  <a:pt x="400" y="59"/>
                  <a:pt x="400" y="59"/>
                </a:cubicBezTo>
                <a:cubicBezTo>
                  <a:pt x="400" y="28"/>
                  <a:pt x="400" y="28"/>
                  <a:pt x="400" y="28"/>
                </a:cubicBezTo>
                <a:lnTo>
                  <a:pt x="306" y="122"/>
                </a:lnTo>
                <a:close/>
                <a:moveTo>
                  <a:pt x="2" y="162"/>
                </a:moveTo>
                <a:cubicBezTo>
                  <a:pt x="2" y="183"/>
                  <a:pt x="2" y="183"/>
                  <a:pt x="2" y="183"/>
                </a:cubicBezTo>
                <a:cubicBezTo>
                  <a:pt x="321" y="183"/>
                  <a:pt x="321" y="183"/>
                  <a:pt x="321" y="183"/>
                </a:cubicBezTo>
                <a:cubicBezTo>
                  <a:pt x="324" y="183"/>
                  <a:pt x="326" y="182"/>
                  <a:pt x="328" y="180"/>
                </a:cubicBezTo>
                <a:cubicBezTo>
                  <a:pt x="400" y="109"/>
                  <a:pt x="400" y="109"/>
                  <a:pt x="400" y="109"/>
                </a:cubicBezTo>
                <a:cubicBezTo>
                  <a:pt x="400" y="79"/>
                  <a:pt x="400" y="79"/>
                  <a:pt x="400" y="79"/>
                </a:cubicBezTo>
                <a:cubicBezTo>
                  <a:pt x="317" y="162"/>
                  <a:pt x="317" y="162"/>
                  <a:pt x="317" y="162"/>
                </a:cubicBezTo>
                <a:lnTo>
                  <a:pt x="2" y="162"/>
                </a:lnTo>
                <a:close/>
              </a:path>
            </a:pathLst>
          </a:custGeom>
          <a:solidFill>
            <a:schemeClr val="bg2"/>
          </a:solidFill>
          <a:ln>
            <a:noFill/>
          </a:ln>
        </p:spPr>
        <p:txBody>
          <a:bodyPr vert="horz" wrap="square" lIns="89606" tIns="44804" rIns="89606" bIns="44804" numCol="1" anchor="t" anchorCtr="0" compatLnSpc="1">
            <a:prstTxWarp prst="textNoShape">
              <a:avLst/>
            </a:prstTxWarp>
          </a:bodyPr>
          <a:lstStyle/>
          <a:p>
            <a:pPr defTabSz="895820"/>
            <a:endParaRPr lang="en-US" sz="1666" dirty="0">
              <a:gradFill>
                <a:gsLst>
                  <a:gs pos="1250">
                    <a:srgbClr val="FFFFFF"/>
                  </a:gs>
                  <a:gs pos="100000">
                    <a:srgbClr val="FFFFFF"/>
                  </a:gs>
                </a:gsLst>
                <a:lin ang="5400000" scaled="0"/>
              </a:gradFill>
            </a:endParaRPr>
          </a:p>
        </p:txBody>
      </p:sp>
      <p:sp>
        <p:nvSpPr>
          <p:cNvPr id="74" name="Rectangle 73"/>
          <p:cNvSpPr/>
          <p:nvPr/>
        </p:nvSpPr>
        <p:spPr bwMode="auto">
          <a:xfrm>
            <a:off x="308455" y="3267596"/>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Investment modelling </a:t>
            </a:r>
          </a:p>
        </p:txBody>
      </p:sp>
      <p:sp>
        <p:nvSpPr>
          <p:cNvPr id="3" name="TextBox 2"/>
          <p:cNvSpPr txBox="1"/>
          <p:nvPr/>
        </p:nvSpPr>
        <p:spPr>
          <a:xfrm>
            <a:off x="321767" y="3317178"/>
            <a:ext cx="813899" cy="511141"/>
          </a:xfrm>
          <a:prstGeom prst="rect">
            <a:avLst/>
          </a:prstGeom>
          <a:solidFill>
            <a:schemeClr val="accent1"/>
          </a:solidFill>
        </p:spPr>
        <p:txBody>
          <a:bodyPr wrap="square" lIns="179212" tIns="143371" rIns="179212" bIns="143371" rtlCol="0">
            <a:spAutoFit/>
          </a:bodyPr>
          <a:lstStyle/>
          <a:p>
            <a:pPr defTabSz="914004">
              <a:lnSpc>
                <a:spcPct val="90000"/>
              </a:lnSpc>
              <a:spcAft>
                <a:spcPts val="588"/>
              </a:spcAft>
            </a:pPr>
            <a:r>
              <a:rPr lang="en-US" sz="1600" dirty="0">
                <a:gradFill>
                  <a:gsLst>
                    <a:gs pos="2917">
                      <a:srgbClr val="FFFFFF"/>
                    </a:gs>
                    <a:gs pos="30000">
                      <a:srgbClr val="FFFFFF"/>
                    </a:gs>
                  </a:gsLst>
                  <a:lin ang="5400000" scaled="0"/>
                </a:gradFill>
                <a:latin typeface="Cambria Math" panose="02040503050406030204" pitchFamily="18" charset="0"/>
                <a:ea typeface="Cambria Math" panose="02040503050406030204" pitchFamily="18" charset="0"/>
              </a:rPr>
              <a:t>$$$</a:t>
            </a:r>
            <a:endParaRPr lang="en-US" sz="1600" dirty="0">
              <a:gradFill>
                <a:gsLst>
                  <a:gs pos="2917">
                    <a:srgbClr val="FFFFFF"/>
                  </a:gs>
                  <a:gs pos="30000">
                    <a:srgbClr val="FFFFFF"/>
                  </a:gs>
                </a:gsLst>
                <a:lin ang="5400000" scaled="0"/>
              </a:gradFill>
            </a:endParaRPr>
          </a:p>
        </p:txBody>
      </p:sp>
      <p:sp>
        <p:nvSpPr>
          <p:cNvPr id="88" name="Title 1"/>
          <p:cNvSpPr>
            <a:spLocks noGrp="1"/>
          </p:cNvSpPr>
          <p:nvPr>
            <p:ph type="title"/>
          </p:nvPr>
        </p:nvSpPr>
        <p:spPr/>
        <p:txBody>
          <a:bodyPr/>
          <a:lstStyle/>
          <a:p>
            <a:r>
              <a:rPr lang="en-US" dirty="0"/>
              <a:t>Example use cases</a:t>
            </a:r>
          </a:p>
        </p:txBody>
      </p:sp>
      <p:sp>
        <p:nvSpPr>
          <p:cNvPr id="75" name="Rectangle 74"/>
          <p:cNvSpPr/>
          <p:nvPr/>
        </p:nvSpPr>
        <p:spPr bwMode="auto">
          <a:xfrm>
            <a:off x="295143" y="1852965"/>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Revenue Forecasting</a:t>
            </a:r>
          </a:p>
        </p:txBody>
      </p:sp>
      <p:sp>
        <p:nvSpPr>
          <p:cNvPr id="76" name="TextBox 75"/>
          <p:cNvSpPr txBox="1"/>
          <p:nvPr/>
        </p:nvSpPr>
        <p:spPr>
          <a:xfrm>
            <a:off x="308455" y="1902546"/>
            <a:ext cx="813899" cy="511141"/>
          </a:xfrm>
          <a:prstGeom prst="rect">
            <a:avLst/>
          </a:prstGeom>
          <a:solidFill>
            <a:schemeClr val="accent1"/>
          </a:solidFill>
        </p:spPr>
        <p:txBody>
          <a:bodyPr wrap="square" lIns="179212" tIns="143371" rIns="179212" bIns="143371" rtlCol="0">
            <a:spAutoFit/>
          </a:bodyPr>
          <a:lstStyle/>
          <a:p>
            <a:pPr defTabSz="914004">
              <a:lnSpc>
                <a:spcPct val="90000"/>
              </a:lnSpc>
              <a:spcAft>
                <a:spcPts val="588"/>
              </a:spcAft>
            </a:pPr>
            <a:r>
              <a:rPr lang="en-US" sz="1600" dirty="0">
                <a:gradFill>
                  <a:gsLst>
                    <a:gs pos="2917">
                      <a:srgbClr val="FFFFFF"/>
                    </a:gs>
                    <a:gs pos="30000">
                      <a:srgbClr val="FFFFFF"/>
                    </a:gs>
                  </a:gsLst>
                  <a:lin ang="5400000" scaled="0"/>
                </a:gradFill>
                <a:latin typeface="Cambria Math" panose="02040503050406030204" pitchFamily="18" charset="0"/>
                <a:ea typeface="Cambria Math" panose="02040503050406030204" pitchFamily="18" charset="0"/>
              </a:rPr>
              <a:t>$$$</a:t>
            </a:r>
            <a:endParaRPr lang="en-US" sz="1600" dirty="0">
              <a:gradFill>
                <a:gsLst>
                  <a:gs pos="2917">
                    <a:srgbClr val="FFFFFF"/>
                  </a:gs>
                  <a:gs pos="30000">
                    <a:srgbClr val="FFFFFF"/>
                  </a:gs>
                </a:gsLst>
                <a:lin ang="5400000" scaled="0"/>
              </a:gradFill>
            </a:endParaRPr>
          </a:p>
        </p:txBody>
      </p:sp>
      <p:sp>
        <p:nvSpPr>
          <p:cNvPr id="78" name="Rectangle 77"/>
          <p:cNvSpPr/>
          <p:nvPr/>
        </p:nvSpPr>
        <p:spPr bwMode="auto">
          <a:xfrm>
            <a:off x="281462" y="2553372"/>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Portfolio optimization</a:t>
            </a:r>
          </a:p>
        </p:txBody>
      </p:sp>
      <p:pic>
        <p:nvPicPr>
          <p:cNvPr id="2" name="Picture 1" descr="aiga baggage check in by Anonymous - Set of international airport ..."/>
          <p:cNvPicPr>
            <a:picLocks noChangeAspect="1"/>
          </p:cNvPicPr>
          <p:nvPr/>
        </p:nvPicPr>
        <p:blipFill>
          <a:blip r:embed="rId3" cstate="email">
            <a:clrChange>
              <a:clrFrom>
                <a:srgbClr val="FFFFFF"/>
              </a:clrFrom>
              <a:clrTo>
                <a:srgbClr val="FFFFFF">
                  <a:alpha val="0"/>
                </a:srgbClr>
              </a:clrTo>
            </a:clrChange>
            <a:lum bright="70000" contrast="-70000"/>
            <a:extLst>
              <a:ext uri="{28A0092B-C50C-407E-A947-70E740481C1C}">
                <a14:useLocalDpi xmlns:a14="http://schemas.microsoft.com/office/drawing/2010/main"/>
              </a:ext>
            </a:extLst>
          </a:blip>
          <a:stretch>
            <a:fillRect/>
          </a:stretch>
        </p:blipFill>
        <p:spPr>
          <a:xfrm>
            <a:off x="472182" y="2671425"/>
            <a:ext cx="424998" cy="351685"/>
          </a:xfrm>
          <a:prstGeom prst="rect">
            <a:avLst/>
          </a:prstGeom>
          <a:noFill/>
        </p:spPr>
      </p:pic>
    </p:spTree>
    <p:extLst>
      <p:ext uri="{BB962C8B-B14F-4D97-AF65-F5344CB8AC3E}">
        <p14:creationId xmlns:p14="http://schemas.microsoft.com/office/powerpoint/2010/main" val="152520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04517" y="1180665"/>
            <a:ext cx="9829006" cy="5394921"/>
          </a:xfrm>
          <a:prstGeom prst="rect">
            <a:avLst/>
          </a:prstGeom>
        </p:spPr>
      </p:pic>
    </p:spTree>
    <p:extLst>
      <p:ext uri="{BB962C8B-B14F-4D97-AF65-F5344CB8AC3E}">
        <p14:creationId xmlns:p14="http://schemas.microsoft.com/office/powerpoint/2010/main" val="5681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 y="174625"/>
            <a:ext cx="11887200" cy="1336675"/>
          </a:xfrm>
        </p:spPr>
        <p:txBody>
          <a:bodyPr>
            <a:normAutofit/>
          </a:bodyPr>
          <a:lstStyle/>
          <a:p>
            <a:r>
              <a:rPr lang="en-US" dirty="0"/>
              <a:t>Common Classes of Algorithms</a:t>
            </a:r>
            <a:br>
              <a:rPr lang="en-US" dirty="0"/>
            </a:br>
            <a:r>
              <a:rPr lang="en-US" sz="2800" dirty="0"/>
              <a:t>(</a:t>
            </a:r>
            <a:r>
              <a:rPr lang="en-US" sz="2800" dirty="0" err="1"/>
              <a:t>Supervised|Unsupervised</a:t>
            </a:r>
            <a:r>
              <a:rPr lang="en-US" sz="2800" dirty="0"/>
              <a:t>)</a:t>
            </a:r>
          </a:p>
        </p:txBody>
      </p:sp>
      <p:grpSp>
        <p:nvGrpSpPr>
          <p:cNvPr id="10" name="Group 9"/>
          <p:cNvGrpSpPr/>
          <p:nvPr/>
        </p:nvGrpSpPr>
        <p:grpSpPr>
          <a:xfrm>
            <a:off x="1059585" y="2119089"/>
            <a:ext cx="2073762" cy="3602908"/>
            <a:chOff x="634610" y="2119089"/>
            <a:chExt cx="2073762" cy="3602908"/>
          </a:xfrm>
        </p:grpSpPr>
        <p:sp>
          <p:nvSpPr>
            <p:cNvPr id="9" name="Rectangle 8"/>
            <p:cNvSpPr/>
            <p:nvPr/>
          </p:nvSpPr>
          <p:spPr>
            <a:xfrm>
              <a:off x="634610" y="2119089"/>
              <a:ext cx="2073762" cy="3602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sz="2400" dirty="0"/>
                <a:t>Classification</a:t>
              </a:r>
            </a:p>
          </p:txBody>
        </p:sp>
        <p:grpSp>
          <p:nvGrpSpPr>
            <p:cNvPr id="7" name="Group 6"/>
            <p:cNvGrpSpPr/>
            <p:nvPr/>
          </p:nvGrpSpPr>
          <p:grpSpPr>
            <a:xfrm>
              <a:off x="663637" y="3426809"/>
              <a:ext cx="2023055" cy="1828800"/>
              <a:chOff x="1087120" y="1285207"/>
              <a:chExt cx="2423563" cy="2275841"/>
            </a:xfrm>
          </p:grpSpPr>
          <p:pic>
            <p:nvPicPr>
              <p:cNvPr id="1026" name="Picture 2" descr="Gender classification from height and weight"/>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087120" y="1285207"/>
                <a:ext cx="2423563" cy="227584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1524000" y="1574800"/>
                <a:ext cx="1778000" cy="165608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grpSp>
        <p:nvGrpSpPr>
          <p:cNvPr id="2" name="Group 1"/>
          <p:cNvGrpSpPr/>
          <p:nvPr/>
        </p:nvGrpSpPr>
        <p:grpSpPr>
          <a:xfrm>
            <a:off x="6381397" y="2119089"/>
            <a:ext cx="2073762" cy="3602908"/>
            <a:chOff x="4546308" y="2119089"/>
            <a:chExt cx="2073762" cy="3602908"/>
          </a:xfrm>
        </p:grpSpPr>
        <p:sp>
          <p:nvSpPr>
            <p:cNvPr id="14" name="Rectangle 13"/>
            <p:cNvSpPr/>
            <p:nvPr/>
          </p:nvSpPr>
          <p:spPr>
            <a:xfrm>
              <a:off x="4546308" y="2119089"/>
              <a:ext cx="2073762" cy="3602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sz="2400" dirty="0"/>
                <a:t>Regression</a:t>
              </a:r>
            </a:p>
          </p:txBody>
        </p:sp>
        <p:pic>
          <p:nvPicPr>
            <p:cNvPr id="1028" name="Picture 4" descr="Data with a nonlinear trend"/>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575948" y="3426809"/>
              <a:ext cx="2036957" cy="1828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9042304" y="2119089"/>
            <a:ext cx="2073762" cy="3602908"/>
            <a:chOff x="7302404" y="2119089"/>
            <a:chExt cx="2073762" cy="3602908"/>
          </a:xfrm>
        </p:grpSpPr>
        <p:sp>
          <p:nvSpPr>
            <p:cNvPr id="16" name="Rectangle 15"/>
            <p:cNvSpPr/>
            <p:nvPr/>
          </p:nvSpPr>
          <p:spPr>
            <a:xfrm>
              <a:off x="7302404" y="2119089"/>
              <a:ext cx="2073762" cy="3602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sz="2400" dirty="0"/>
                <a:t>Anomaly Detection</a:t>
              </a:r>
            </a:p>
          </p:txBody>
        </p:sp>
        <p:pic>
          <p:nvPicPr>
            <p:cNvPr id="1030" name="Picture 6" descr="https://acomdpsstorage.blob.core.windows.net/dpsmedia-prod/azure.microsoft.com/en-us/documentation/articles/machine-learning-algorithm-choice/20151014060220/image8.png"/>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7355372" y="3426809"/>
              <a:ext cx="1967825" cy="1828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3720491" y="2119089"/>
            <a:ext cx="2073762" cy="3602908"/>
            <a:chOff x="9525003" y="2119089"/>
            <a:chExt cx="2073762" cy="3602908"/>
          </a:xfrm>
        </p:grpSpPr>
        <p:sp>
          <p:nvSpPr>
            <p:cNvPr id="17" name="Rectangle 16"/>
            <p:cNvSpPr/>
            <p:nvPr/>
          </p:nvSpPr>
          <p:spPr>
            <a:xfrm>
              <a:off x="9525003" y="2119089"/>
              <a:ext cx="2073762" cy="3602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sz="2400" dirty="0"/>
                <a:t>Clustering</a:t>
              </a:r>
            </a:p>
          </p:txBody>
        </p:sp>
        <p:pic>
          <p:nvPicPr>
            <p:cNvPr id="1032" name="Picture 8" descr="Data set grouped using K-means"/>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9555881" y="3426808"/>
              <a:ext cx="2011680" cy="18288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720586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you need </a:t>
            </a:r>
            <a:r>
              <a:rPr lang="en-US" dirty="0"/>
              <a:t>to know these </a:t>
            </a:r>
            <a:r>
              <a:rPr lang="en-US" dirty="0" smtClean="0"/>
              <a:t>algorithms?</a:t>
            </a:r>
            <a:endParaRPr lang="en-US" dirty="0"/>
          </a:p>
        </p:txBody>
      </p:sp>
      <p:sp>
        <p:nvSpPr>
          <p:cNvPr id="3" name="Content Placeholder 2"/>
          <p:cNvSpPr>
            <a:spLocks noGrp="1"/>
          </p:cNvSpPr>
          <p:nvPr>
            <p:ph idx="1"/>
          </p:nvPr>
        </p:nvSpPr>
        <p:spPr/>
        <p:txBody>
          <a:bodyPr/>
          <a:lstStyle/>
          <a:p>
            <a:pPr>
              <a:lnSpc>
                <a:spcPct val="150000"/>
              </a:lnSpc>
            </a:pPr>
            <a:r>
              <a:rPr lang="en-US" dirty="0"/>
              <a:t>If you want to answer a </a:t>
            </a:r>
            <a:r>
              <a:rPr lang="en-US" dirty="0" smtClean="0"/>
              <a:t>YES|NO </a:t>
            </a:r>
            <a:r>
              <a:rPr lang="en-US" dirty="0"/>
              <a:t>question, it is </a:t>
            </a:r>
            <a:r>
              <a:rPr lang="en-US" b="1" dirty="0"/>
              <a:t>classification</a:t>
            </a:r>
          </a:p>
          <a:p>
            <a:pPr>
              <a:lnSpc>
                <a:spcPct val="150000"/>
              </a:lnSpc>
            </a:pPr>
            <a:r>
              <a:rPr lang="en-US" dirty="0"/>
              <a:t>If you want to predict a numerical value, it is </a:t>
            </a:r>
            <a:r>
              <a:rPr lang="en-US" b="1" dirty="0"/>
              <a:t>regression</a:t>
            </a:r>
          </a:p>
          <a:p>
            <a:pPr>
              <a:lnSpc>
                <a:spcPct val="150000"/>
              </a:lnSpc>
            </a:pPr>
            <a:r>
              <a:rPr lang="en-US" dirty="0"/>
              <a:t>If you want to group data into similar observations, it is </a:t>
            </a:r>
            <a:r>
              <a:rPr lang="en-US" b="1" dirty="0"/>
              <a:t>clustering</a:t>
            </a:r>
          </a:p>
          <a:p>
            <a:pPr>
              <a:lnSpc>
                <a:spcPct val="150000"/>
              </a:lnSpc>
            </a:pPr>
            <a:r>
              <a:rPr lang="en-US" dirty="0"/>
              <a:t>If you want to recommend an item, it is </a:t>
            </a:r>
            <a:r>
              <a:rPr lang="en-US" b="1" dirty="0"/>
              <a:t>recommender system</a:t>
            </a:r>
          </a:p>
          <a:p>
            <a:pPr>
              <a:lnSpc>
                <a:spcPct val="150000"/>
              </a:lnSpc>
            </a:pPr>
            <a:r>
              <a:rPr lang="en-US" dirty="0"/>
              <a:t>If you want to find anomalies in a group, it is </a:t>
            </a:r>
            <a:r>
              <a:rPr lang="en-US" b="1" dirty="0"/>
              <a:t>anomaly detection</a:t>
            </a:r>
          </a:p>
          <a:p>
            <a:pPr marL="0" indent="0">
              <a:lnSpc>
                <a:spcPct val="150000"/>
              </a:lnSpc>
              <a:buNone/>
            </a:pPr>
            <a:r>
              <a:rPr lang="en-US" dirty="0"/>
              <a:t>and many other ML algorithms for specific problem</a:t>
            </a:r>
          </a:p>
        </p:txBody>
      </p:sp>
    </p:spTree>
    <p:extLst>
      <p:ext uri="{BB962C8B-B14F-4D97-AF65-F5344CB8AC3E}">
        <p14:creationId xmlns:p14="http://schemas.microsoft.com/office/powerpoint/2010/main" val="1234452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524151"/>
            <a:ext cx="10515600" cy="1325563"/>
          </a:xfrm>
        </p:spPr>
        <p:txBody>
          <a:bodyPr/>
          <a:lstStyle/>
          <a:p>
            <a:r>
              <a:rPr lang="en-US" dirty="0" smtClean="0"/>
              <a:t>Mobile First -&gt; AI First</a:t>
            </a:r>
            <a:endParaRPr lang="en-US" dirty="0"/>
          </a:p>
        </p:txBody>
      </p:sp>
      <p:sp>
        <p:nvSpPr>
          <p:cNvPr id="4" name="Rectangle 3"/>
          <p:cNvSpPr/>
          <p:nvPr/>
        </p:nvSpPr>
        <p:spPr>
          <a:xfrm>
            <a:off x="838199" y="2213257"/>
            <a:ext cx="10515601" cy="3046988"/>
          </a:xfrm>
          <a:prstGeom prst="rect">
            <a:avLst/>
          </a:prstGeom>
        </p:spPr>
        <p:txBody>
          <a:bodyPr wrap="square">
            <a:spAutoFit/>
          </a:bodyPr>
          <a:lstStyle/>
          <a:p>
            <a:r>
              <a:rPr lang="en-US" sz="3200" i="1" dirty="0">
                <a:solidFill>
                  <a:srgbClr val="333333"/>
                </a:solidFill>
              </a:rPr>
              <a:t>Looking to the future, the next big step will be </a:t>
            </a:r>
            <a:r>
              <a:rPr lang="en-US" sz="3200" b="1" i="1" dirty="0">
                <a:solidFill>
                  <a:srgbClr val="333333"/>
                </a:solidFill>
              </a:rPr>
              <a:t>for the very concept of the “device” to fade away. Over time, the computer itself</a:t>
            </a:r>
            <a:r>
              <a:rPr lang="en-US" sz="3200" i="1" dirty="0">
                <a:solidFill>
                  <a:srgbClr val="333333"/>
                </a:solidFill>
              </a:rPr>
              <a:t>—whatever its form factor—will be an intelligent assistant helping you through your day. We will move from mobile first to an AI first world</a:t>
            </a:r>
            <a:r>
              <a:rPr lang="en-US" sz="3200" i="1" dirty="0" smtClean="0">
                <a:solidFill>
                  <a:srgbClr val="333333"/>
                </a:solidFill>
              </a:rPr>
              <a:t>. </a:t>
            </a:r>
            <a:r>
              <a:rPr lang="mr-IN" sz="3200" dirty="0" smtClean="0">
                <a:solidFill>
                  <a:srgbClr val="333333"/>
                </a:solidFill>
              </a:rPr>
              <a:t>–</a:t>
            </a:r>
            <a:r>
              <a:rPr lang="en-US" sz="3200" dirty="0" smtClean="0">
                <a:solidFill>
                  <a:srgbClr val="333333"/>
                </a:solidFill>
              </a:rPr>
              <a:t> </a:t>
            </a:r>
            <a:r>
              <a:rPr lang="en-US" sz="3200" dirty="0" err="1" smtClean="0">
                <a:solidFill>
                  <a:srgbClr val="333333"/>
                </a:solidFill>
              </a:rPr>
              <a:t>Sundar</a:t>
            </a:r>
            <a:r>
              <a:rPr lang="en-US" sz="3200" dirty="0" smtClean="0">
                <a:solidFill>
                  <a:srgbClr val="333333"/>
                </a:solidFill>
              </a:rPr>
              <a:t> </a:t>
            </a:r>
            <a:r>
              <a:rPr lang="en-US" sz="3200" dirty="0" err="1" smtClean="0">
                <a:solidFill>
                  <a:srgbClr val="333333"/>
                </a:solidFill>
              </a:rPr>
              <a:t>Pichai</a:t>
            </a:r>
            <a:r>
              <a:rPr lang="en-US" sz="3200" dirty="0" smtClean="0">
                <a:solidFill>
                  <a:srgbClr val="333333"/>
                </a:solidFill>
              </a:rPr>
              <a:t> (</a:t>
            </a:r>
            <a:r>
              <a:rPr lang="en-US" sz="3200" dirty="0" smtClean="0">
                <a:solidFill>
                  <a:srgbClr val="333333"/>
                </a:solidFill>
              </a:rPr>
              <a:t>Founders </a:t>
            </a:r>
            <a:r>
              <a:rPr lang="en-US" sz="3200" dirty="0" smtClean="0">
                <a:solidFill>
                  <a:srgbClr val="333333"/>
                </a:solidFill>
              </a:rPr>
              <a:t>Letter, 2016)</a:t>
            </a:r>
            <a:endParaRPr lang="en-US" sz="3200" dirty="0"/>
          </a:p>
        </p:txBody>
      </p:sp>
    </p:spTree>
    <p:extLst>
      <p:ext uri="{BB962C8B-B14F-4D97-AF65-F5344CB8AC3E}">
        <p14:creationId xmlns:p14="http://schemas.microsoft.com/office/powerpoint/2010/main" val="148507130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8" name="Content Placeholder 7"/>
          <p:cNvSpPr>
            <a:spLocks noGrp="1"/>
          </p:cNvSpPr>
          <p:nvPr>
            <p:ph idx="1"/>
          </p:nvPr>
        </p:nvSpPr>
        <p:spPr>
          <a:xfrm>
            <a:off x="152400" y="1028700"/>
            <a:ext cx="9461515" cy="5359400"/>
          </a:xfrm>
        </p:spPr>
        <p:txBody>
          <a:bodyPr/>
          <a:lstStyle/>
          <a:p>
            <a:pPr marL="0" indent="0">
              <a:buNone/>
            </a:pPr>
            <a:r>
              <a:rPr lang="en-US" dirty="0"/>
              <a:t>Scenarios:</a:t>
            </a:r>
          </a:p>
          <a:p>
            <a:pPr marL="364157" lvl="1" indent="-336145">
              <a:buFont typeface="Wingdings" panose="05000000000000000000" pitchFamily="2" charset="2"/>
              <a:buChar char="§"/>
            </a:pPr>
            <a:r>
              <a:rPr lang="en-US" dirty="0"/>
              <a:t>Which customer are more likely to buy, stay, leave (churn analysis)</a:t>
            </a:r>
          </a:p>
          <a:p>
            <a:pPr marL="364157" lvl="1" indent="-336145">
              <a:buFont typeface="Wingdings" panose="05000000000000000000" pitchFamily="2" charset="2"/>
              <a:buChar char="§"/>
            </a:pPr>
            <a:r>
              <a:rPr lang="en-US" dirty="0"/>
              <a:t>Which </a:t>
            </a:r>
            <a:r>
              <a:rPr lang="en-US" dirty="0" err="1" smtClean="0"/>
              <a:t>transactions|actions</a:t>
            </a:r>
            <a:r>
              <a:rPr lang="en-US" dirty="0" smtClean="0"/>
              <a:t> </a:t>
            </a:r>
            <a:r>
              <a:rPr lang="en-US" dirty="0"/>
              <a:t>are fraudulent</a:t>
            </a:r>
          </a:p>
          <a:p>
            <a:pPr marL="364157" lvl="1" indent="-336145">
              <a:buFont typeface="Wingdings" panose="05000000000000000000" pitchFamily="2" charset="2"/>
              <a:buChar char="§"/>
            </a:pPr>
            <a:r>
              <a:rPr lang="en-US" dirty="0"/>
              <a:t>Which quotes are more likely to become orders</a:t>
            </a:r>
          </a:p>
          <a:p>
            <a:pPr marL="364157" lvl="1" indent="-336145">
              <a:buFont typeface="Wingdings" panose="05000000000000000000" pitchFamily="2" charset="2"/>
              <a:buChar char="§"/>
            </a:pPr>
            <a:r>
              <a:rPr lang="en-US" dirty="0"/>
              <a:t>Recognition of patterns: speech, speaker, image, movement, etc.</a:t>
            </a:r>
          </a:p>
          <a:p>
            <a:pPr lvl="1"/>
            <a:endParaRPr lang="en-US" dirty="0"/>
          </a:p>
          <a:p>
            <a:pPr marL="0" indent="0">
              <a:buNone/>
            </a:pPr>
            <a:r>
              <a:rPr lang="en-US" dirty="0"/>
              <a:t>Algorithms: Boosted Decision Tree, Decision Forest, Decision Jungle, Logistic Regression, SVM, ANN, etc.</a:t>
            </a:r>
          </a:p>
        </p:txBody>
      </p:sp>
      <p:grpSp>
        <p:nvGrpSpPr>
          <p:cNvPr id="3" name="Group 2"/>
          <p:cNvGrpSpPr/>
          <p:nvPr/>
        </p:nvGrpSpPr>
        <p:grpSpPr>
          <a:xfrm>
            <a:off x="9759085" y="1028700"/>
            <a:ext cx="2073762" cy="3602908"/>
            <a:chOff x="634610" y="2119089"/>
            <a:chExt cx="2073762" cy="3602908"/>
          </a:xfrm>
        </p:grpSpPr>
        <p:sp>
          <p:nvSpPr>
            <p:cNvPr id="4" name="Rectangle 3"/>
            <p:cNvSpPr/>
            <p:nvPr/>
          </p:nvSpPr>
          <p:spPr>
            <a:xfrm>
              <a:off x="634610" y="2119089"/>
              <a:ext cx="2073762" cy="3602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sz="2400" dirty="0"/>
                <a:t>Classification</a:t>
              </a:r>
            </a:p>
          </p:txBody>
        </p:sp>
        <p:grpSp>
          <p:nvGrpSpPr>
            <p:cNvPr id="5" name="Group 4"/>
            <p:cNvGrpSpPr/>
            <p:nvPr/>
          </p:nvGrpSpPr>
          <p:grpSpPr>
            <a:xfrm>
              <a:off x="663637" y="3426809"/>
              <a:ext cx="2023055" cy="1828800"/>
              <a:chOff x="1087120" y="1285207"/>
              <a:chExt cx="2423563" cy="2275841"/>
            </a:xfrm>
          </p:grpSpPr>
          <p:pic>
            <p:nvPicPr>
              <p:cNvPr id="6" name="Picture 2" descr="Gender classification from height and weigh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087120" y="1285207"/>
                <a:ext cx="2423563" cy="227584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1524000" y="1574800"/>
                <a:ext cx="1778000" cy="165608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5985276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a:t>
            </a:r>
          </a:p>
        </p:txBody>
      </p:sp>
      <p:sp>
        <p:nvSpPr>
          <p:cNvPr id="8" name="Content Placeholder 7"/>
          <p:cNvSpPr>
            <a:spLocks noGrp="1"/>
          </p:cNvSpPr>
          <p:nvPr>
            <p:ph idx="1"/>
          </p:nvPr>
        </p:nvSpPr>
        <p:spPr>
          <a:xfrm>
            <a:off x="152400" y="1028700"/>
            <a:ext cx="9461515" cy="5359400"/>
          </a:xfrm>
        </p:spPr>
        <p:txBody>
          <a:bodyPr/>
          <a:lstStyle/>
          <a:p>
            <a:pPr marL="0" indent="0">
              <a:buNone/>
            </a:pPr>
            <a:r>
              <a:rPr lang="en-US" dirty="0"/>
              <a:t>Scenarios:</a:t>
            </a:r>
          </a:p>
          <a:p>
            <a:pPr marL="364157" lvl="1" indent="-336145">
              <a:buFont typeface="Wingdings" panose="05000000000000000000" pitchFamily="2" charset="2"/>
              <a:buChar char="§"/>
            </a:pPr>
            <a:r>
              <a:rPr lang="en-US" dirty="0"/>
              <a:t>Customer segmentation: divide a customer base into groups of individuals that are similar in specific ways relevant to marketing, such as age, gender, interests, spending habits, etc.</a:t>
            </a:r>
          </a:p>
          <a:p>
            <a:pPr marL="364157" lvl="1" indent="-336145">
              <a:buFont typeface="Wingdings" panose="05000000000000000000" pitchFamily="2" charset="2"/>
              <a:buChar char="§"/>
            </a:pPr>
            <a:r>
              <a:rPr lang="en-US" dirty="0"/>
              <a:t>Market segmentation</a:t>
            </a:r>
          </a:p>
          <a:p>
            <a:pPr marL="364157" lvl="1" indent="-336145">
              <a:buFont typeface="Wingdings" panose="05000000000000000000" pitchFamily="2" charset="2"/>
              <a:buChar char="§"/>
            </a:pPr>
            <a:r>
              <a:rPr lang="en-US" dirty="0"/>
              <a:t>Quantization of all sorts, such as, data compression, color reduction, etc.</a:t>
            </a:r>
          </a:p>
          <a:p>
            <a:pPr marL="364157" lvl="1" indent="-336145">
              <a:buFont typeface="Wingdings" panose="05000000000000000000" pitchFamily="2" charset="2"/>
              <a:buChar char="§"/>
            </a:pPr>
            <a:r>
              <a:rPr lang="en-US" dirty="0"/>
              <a:t>Pattern recognition</a:t>
            </a:r>
          </a:p>
          <a:p>
            <a:pPr marL="457200" lvl="1" indent="0">
              <a:buNone/>
            </a:pPr>
            <a:endParaRPr lang="en-US" dirty="0"/>
          </a:p>
          <a:p>
            <a:pPr marL="0" indent="0">
              <a:buNone/>
            </a:pPr>
            <a:r>
              <a:rPr lang="en-US" dirty="0"/>
              <a:t>Algorithms: K-means</a:t>
            </a:r>
          </a:p>
        </p:txBody>
      </p:sp>
      <p:grpSp>
        <p:nvGrpSpPr>
          <p:cNvPr id="9" name="Group 8"/>
          <p:cNvGrpSpPr/>
          <p:nvPr/>
        </p:nvGrpSpPr>
        <p:grpSpPr>
          <a:xfrm>
            <a:off x="9759085" y="1028700"/>
            <a:ext cx="2073762" cy="3602908"/>
            <a:chOff x="9525003" y="2119089"/>
            <a:chExt cx="2073762" cy="3602908"/>
          </a:xfrm>
        </p:grpSpPr>
        <p:sp>
          <p:nvSpPr>
            <p:cNvPr id="10" name="Rectangle 9"/>
            <p:cNvSpPr/>
            <p:nvPr/>
          </p:nvSpPr>
          <p:spPr>
            <a:xfrm>
              <a:off x="9525003" y="2119089"/>
              <a:ext cx="2073762" cy="3602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sz="2400" dirty="0"/>
                <a:t>Clustering</a:t>
              </a:r>
            </a:p>
          </p:txBody>
        </p:sp>
        <p:pic>
          <p:nvPicPr>
            <p:cNvPr id="11" name="Picture 8" descr="Data set grouped using K-means"/>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9555881" y="3426808"/>
              <a:ext cx="2011680" cy="18288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416177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a:t>
            </a:r>
          </a:p>
        </p:txBody>
      </p:sp>
      <p:sp>
        <p:nvSpPr>
          <p:cNvPr id="8" name="Content Placeholder 7"/>
          <p:cNvSpPr>
            <a:spLocks noGrp="1"/>
          </p:cNvSpPr>
          <p:nvPr>
            <p:ph idx="1"/>
          </p:nvPr>
        </p:nvSpPr>
        <p:spPr>
          <a:xfrm>
            <a:off x="152400" y="1028700"/>
            <a:ext cx="9461515" cy="5359400"/>
          </a:xfrm>
        </p:spPr>
        <p:txBody>
          <a:bodyPr/>
          <a:lstStyle/>
          <a:p>
            <a:pPr marL="0" indent="0">
              <a:buNone/>
            </a:pPr>
            <a:r>
              <a:rPr lang="en-US" dirty="0"/>
              <a:t>Scenarios: </a:t>
            </a:r>
          </a:p>
          <a:p>
            <a:pPr marL="364157" lvl="1" indent="-336145">
              <a:buFont typeface="Wingdings" panose="05000000000000000000" pitchFamily="2" charset="2"/>
              <a:buChar char="§"/>
            </a:pPr>
            <a:r>
              <a:rPr lang="en-US" dirty="0"/>
              <a:t>Stock prices prediction</a:t>
            </a:r>
          </a:p>
          <a:p>
            <a:pPr marL="364157" lvl="1" indent="-336145">
              <a:buFont typeface="Wingdings" panose="05000000000000000000" pitchFamily="2" charset="2"/>
              <a:buChar char="§"/>
            </a:pPr>
            <a:r>
              <a:rPr lang="en-US" dirty="0"/>
              <a:t>Sales forecasts </a:t>
            </a:r>
          </a:p>
          <a:p>
            <a:pPr marL="364157" lvl="1" indent="-336145">
              <a:buFont typeface="Wingdings" panose="05000000000000000000" pitchFamily="2" charset="2"/>
              <a:buChar char="§"/>
            </a:pPr>
            <a:r>
              <a:rPr lang="en-US" dirty="0"/>
              <a:t>Premiums on insurance based on different factors</a:t>
            </a:r>
          </a:p>
          <a:p>
            <a:pPr marL="364157" lvl="1" indent="-336145">
              <a:buFont typeface="Wingdings" panose="05000000000000000000" pitchFamily="2" charset="2"/>
              <a:buChar char="§"/>
            </a:pPr>
            <a:r>
              <a:rPr lang="en-US" dirty="0"/>
              <a:t>Quality control: number of complaints over time based on product specs, utilization, etc.</a:t>
            </a:r>
          </a:p>
          <a:p>
            <a:pPr marL="364157" lvl="1" indent="-336145">
              <a:buFont typeface="Wingdings" panose="05000000000000000000" pitchFamily="2" charset="2"/>
              <a:buChar char="§"/>
            </a:pPr>
            <a:r>
              <a:rPr lang="en-US" dirty="0"/>
              <a:t>Workforce prediction</a:t>
            </a:r>
          </a:p>
          <a:p>
            <a:pPr marL="364157" lvl="1" indent="-336145">
              <a:buFont typeface="Wingdings" panose="05000000000000000000" pitchFamily="2" charset="2"/>
              <a:buChar char="§"/>
            </a:pPr>
            <a:r>
              <a:rPr lang="en-US" dirty="0"/>
              <a:t>Workload prediction</a:t>
            </a:r>
          </a:p>
          <a:p>
            <a:pPr lvl="1"/>
            <a:endParaRPr lang="en-US" dirty="0"/>
          </a:p>
          <a:p>
            <a:pPr marL="0" indent="0">
              <a:buNone/>
            </a:pPr>
            <a:r>
              <a:rPr lang="en-US" dirty="0"/>
              <a:t>Algorithms: Bayesian Linear, Linear Regression, Ordinal Regression, ANN, Boosted Decision Tree, Decision Forest</a:t>
            </a:r>
          </a:p>
          <a:p>
            <a:pPr marL="0" indent="0">
              <a:buNone/>
            </a:pPr>
            <a:endParaRPr lang="en-US" dirty="0"/>
          </a:p>
        </p:txBody>
      </p:sp>
      <p:grpSp>
        <p:nvGrpSpPr>
          <p:cNvPr id="7" name="Group 6"/>
          <p:cNvGrpSpPr/>
          <p:nvPr/>
        </p:nvGrpSpPr>
        <p:grpSpPr>
          <a:xfrm>
            <a:off x="9758922" y="1028700"/>
            <a:ext cx="2073762" cy="3602908"/>
            <a:chOff x="4546308" y="2119089"/>
            <a:chExt cx="2073762" cy="3602908"/>
          </a:xfrm>
        </p:grpSpPr>
        <p:sp>
          <p:nvSpPr>
            <p:cNvPr id="12" name="Rectangle 11"/>
            <p:cNvSpPr/>
            <p:nvPr/>
          </p:nvSpPr>
          <p:spPr>
            <a:xfrm>
              <a:off x="4546308" y="2119089"/>
              <a:ext cx="2073762" cy="3602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sz="2400" dirty="0"/>
                <a:t>Regression</a:t>
              </a:r>
            </a:p>
          </p:txBody>
        </p:sp>
        <p:pic>
          <p:nvPicPr>
            <p:cNvPr id="13" name="Picture 4" descr="Data with a nonlinear trend"/>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4575948" y="3426809"/>
              <a:ext cx="2036957" cy="18288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539309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versus Classification</a:t>
            </a:r>
          </a:p>
        </p:txBody>
      </p:sp>
      <p:sp>
        <p:nvSpPr>
          <p:cNvPr id="3" name="Content Placeholder 2"/>
          <p:cNvSpPr>
            <a:spLocks noGrp="1"/>
          </p:cNvSpPr>
          <p:nvPr>
            <p:ph idx="1"/>
          </p:nvPr>
        </p:nvSpPr>
        <p:spPr>
          <a:xfrm>
            <a:off x="152400" y="1028700"/>
            <a:ext cx="11887200" cy="1574800"/>
          </a:xfrm>
        </p:spPr>
        <p:txBody>
          <a:bodyPr>
            <a:normAutofit/>
          </a:bodyPr>
          <a:lstStyle/>
          <a:p>
            <a:pPr marL="0" indent="0">
              <a:buNone/>
            </a:pPr>
            <a:endParaRPr lang="en-US" sz="3200" dirty="0"/>
          </a:p>
          <a:p>
            <a:pPr marL="0" indent="0">
              <a:buNone/>
            </a:pPr>
            <a:r>
              <a:rPr lang="en-US" sz="3200" dirty="0"/>
              <a:t>Does your customer want to </a:t>
            </a:r>
            <a:r>
              <a:rPr lang="en-US" sz="3200" dirty="0" err="1" smtClean="0"/>
              <a:t>predict|estimate</a:t>
            </a:r>
            <a:r>
              <a:rPr lang="en-US" sz="3200" dirty="0" smtClean="0"/>
              <a:t> </a:t>
            </a:r>
            <a:r>
              <a:rPr lang="en-US" sz="3200" dirty="0"/>
              <a:t>a number (regression) or apply a </a:t>
            </a:r>
            <a:r>
              <a:rPr lang="en-US" sz="3200" dirty="0" err="1" smtClean="0"/>
              <a:t>label|categorize</a:t>
            </a:r>
            <a:r>
              <a:rPr lang="en-US" sz="3200" dirty="0" smtClean="0"/>
              <a:t> </a:t>
            </a:r>
            <a:r>
              <a:rPr lang="en-US" sz="3200" dirty="0"/>
              <a:t>(classification)?</a:t>
            </a:r>
          </a:p>
          <a:p>
            <a:endParaRPr lang="en-US" sz="3200" dirty="0"/>
          </a:p>
          <a:p>
            <a:endParaRPr lang="en-US" sz="3200" dirty="0"/>
          </a:p>
        </p:txBody>
      </p:sp>
      <p:sp>
        <p:nvSpPr>
          <p:cNvPr id="4" name="Text Placeholder 4"/>
          <p:cNvSpPr txBox="1">
            <a:spLocks/>
          </p:cNvSpPr>
          <p:nvPr/>
        </p:nvSpPr>
        <p:spPr>
          <a:xfrm>
            <a:off x="358841" y="2685804"/>
            <a:ext cx="5378548" cy="19732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Regression problems</a:t>
            </a:r>
          </a:p>
          <a:p>
            <a:pPr lvl="1"/>
            <a:r>
              <a:rPr lang="en-US" dirty="0"/>
              <a:t>Estimate household power consumption</a:t>
            </a:r>
          </a:p>
          <a:p>
            <a:pPr lvl="1"/>
            <a:r>
              <a:rPr lang="en-US" dirty="0"/>
              <a:t>Estimate customer’s income</a:t>
            </a:r>
          </a:p>
          <a:p>
            <a:endParaRPr lang="en-US" dirty="0"/>
          </a:p>
        </p:txBody>
      </p:sp>
      <p:sp>
        <p:nvSpPr>
          <p:cNvPr id="5" name="Text Placeholder 5"/>
          <p:cNvSpPr txBox="1">
            <a:spLocks/>
          </p:cNvSpPr>
          <p:nvPr/>
        </p:nvSpPr>
        <p:spPr>
          <a:xfrm>
            <a:off x="6459933" y="2685803"/>
            <a:ext cx="5378548" cy="19732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Classification problems</a:t>
            </a:r>
          </a:p>
          <a:p>
            <a:pPr lvl="1"/>
            <a:r>
              <a:rPr lang="en-US" dirty="0"/>
              <a:t>Power station </a:t>
            </a:r>
            <a:r>
              <a:rPr lang="en-US" dirty="0" err="1" smtClean="0"/>
              <a:t>will|will</a:t>
            </a:r>
            <a:r>
              <a:rPr lang="en-US" dirty="0" smtClean="0"/>
              <a:t> </a:t>
            </a:r>
            <a:r>
              <a:rPr lang="en-US" dirty="0"/>
              <a:t>not meet demand</a:t>
            </a:r>
          </a:p>
          <a:p>
            <a:pPr lvl="1"/>
            <a:r>
              <a:rPr lang="en-US" dirty="0"/>
              <a:t>Customer will respond to advertising</a:t>
            </a:r>
          </a:p>
          <a:p>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11935" y="4644190"/>
            <a:ext cx="2960482" cy="1979881"/>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33387" y="4644190"/>
            <a:ext cx="2960482" cy="1979881"/>
          </a:xfrm>
          <a:prstGeom prst="rect">
            <a:avLst/>
          </a:prstGeom>
        </p:spPr>
      </p:pic>
    </p:spTree>
    <p:extLst>
      <p:ext uri="{BB962C8B-B14F-4D97-AF65-F5344CB8AC3E}">
        <p14:creationId xmlns:p14="http://schemas.microsoft.com/office/powerpoint/2010/main" val="1931479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versus Multiclass Classification</a:t>
            </a:r>
          </a:p>
        </p:txBody>
      </p:sp>
      <p:sp>
        <p:nvSpPr>
          <p:cNvPr id="3" name="Content Placeholder 2"/>
          <p:cNvSpPr>
            <a:spLocks noGrp="1"/>
          </p:cNvSpPr>
          <p:nvPr>
            <p:ph idx="1"/>
          </p:nvPr>
        </p:nvSpPr>
        <p:spPr>
          <a:xfrm>
            <a:off x="152400" y="1028700"/>
            <a:ext cx="11887200" cy="1193800"/>
          </a:xfrm>
        </p:spPr>
        <p:txBody>
          <a:bodyPr>
            <a:normAutofit/>
          </a:bodyPr>
          <a:lstStyle/>
          <a:p>
            <a:pPr marL="0" indent="0">
              <a:buNone/>
            </a:pPr>
            <a:endParaRPr lang="en-US" sz="3200" dirty="0"/>
          </a:p>
          <a:p>
            <a:pPr marL="0" indent="0">
              <a:buNone/>
            </a:pPr>
            <a:r>
              <a:rPr lang="en-US" sz="3200" dirty="0"/>
              <a:t>Does your customer want a </a:t>
            </a:r>
            <a:r>
              <a:rPr lang="en-US" sz="3200" dirty="0" err="1" smtClean="0"/>
              <a:t>yes|no</a:t>
            </a:r>
            <a:r>
              <a:rPr lang="en-US" sz="3200" dirty="0" smtClean="0"/>
              <a:t> </a:t>
            </a:r>
            <a:r>
              <a:rPr lang="en-US" sz="3200" dirty="0"/>
              <a:t>answer?</a:t>
            </a:r>
          </a:p>
        </p:txBody>
      </p:sp>
      <p:sp>
        <p:nvSpPr>
          <p:cNvPr id="4" name="Text Placeholder 2"/>
          <p:cNvSpPr txBox="1">
            <a:spLocks/>
          </p:cNvSpPr>
          <p:nvPr/>
        </p:nvSpPr>
        <p:spPr>
          <a:xfrm>
            <a:off x="386079" y="2286000"/>
            <a:ext cx="5378548" cy="21141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Binary examples</a:t>
            </a:r>
          </a:p>
          <a:p>
            <a:pPr lvl="1"/>
            <a:r>
              <a:rPr lang="en-US" dirty="0"/>
              <a:t>click prediction</a:t>
            </a:r>
          </a:p>
          <a:p>
            <a:pPr lvl="1"/>
            <a:r>
              <a:rPr lang="en-US" dirty="0" err="1" smtClean="0"/>
              <a:t>yes|no</a:t>
            </a:r>
            <a:endParaRPr lang="en-US" dirty="0"/>
          </a:p>
          <a:p>
            <a:pPr lvl="1"/>
            <a:r>
              <a:rPr lang="en-US" dirty="0" err="1" smtClean="0"/>
              <a:t>over|under</a:t>
            </a:r>
            <a:endParaRPr lang="en-US" dirty="0"/>
          </a:p>
          <a:p>
            <a:pPr lvl="1"/>
            <a:r>
              <a:rPr lang="en-US" dirty="0" err="1" smtClean="0"/>
              <a:t>win|loss</a:t>
            </a:r>
            <a:endParaRPr lang="en-US" dirty="0"/>
          </a:p>
          <a:p>
            <a:endParaRPr lang="en-US" dirty="0"/>
          </a:p>
        </p:txBody>
      </p:sp>
      <p:sp>
        <p:nvSpPr>
          <p:cNvPr id="5" name="Text Placeholder 3"/>
          <p:cNvSpPr txBox="1">
            <a:spLocks/>
          </p:cNvSpPr>
          <p:nvPr/>
        </p:nvSpPr>
        <p:spPr>
          <a:xfrm>
            <a:off x="6661052" y="2286001"/>
            <a:ext cx="5378548" cy="1828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Multiclass examples</a:t>
            </a:r>
          </a:p>
          <a:p>
            <a:pPr lvl="1"/>
            <a:r>
              <a:rPr lang="en-US" dirty="0"/>
              <a:t>kind of tree</a:t>
            </a:r>
          </a:p>
          <a:p>
            <a:pPr lvl="1"/>
            <a:r>
              <a:rPr lang="en-US" dirty="0"/>
              <a:t>kind of network attack</a:t>
            </a:r>
          </a:p>
          <a:p>
            <a:pPr lvl="1"/>
            <a:r>
              <a:rPr lang="en-US" dirty="0"/>
              <a:t>type of heart disease</a:t>
            </a:r>
          </a:p>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93640" y="4336673"/>
            <a:ext cx="2960482" cy="1979881"/>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15092" y="4336673"/>
            <a:ext cx="2960482" cy="1979881"/>
          </a:xfrm>
          <a:prstGeom prst="rect">
            <a:avLst/>
          </a:prstGeom>
        </p:spPr>
      </p:pic>
    </p:spTree>
    <p:extLst>
      <p:ext uri="{BB962C8B-B14F-4D97-AF65-F5344CB8AC3E}">
        <p14:creationId xmlns:p14="http://schemas.microsoft.com/office/powerpoint/2010/main" val="13905781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Use Cases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838200" y="1657890"/>
            <a:ext cx="9956800" cy="4686808"/>
          </a:xfrm>
          <a:prstGeom prst="rect">
            <a:avLst/>
          </a:prstGeom>
        </p:spPr>
      </p:pic>
    </p:spTree>
    <p:extLst>
      <p:ext uri="{BB962C8B-B14F-4D97-AF65-F5344CB8AC3E}">
        <p14:creationId xmlns:p14="http://schemas.microsoft.com/office/powerpoint/2010/main" val="15190402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to AI</a:t>
            </a:r>
            <a:endParaRPr lang="en-US" dirty="0"/>
          </a:p>
        </p:txBody>
      </p:sp>
      <p:sp>
        <p:nvSpPr>
          <p:cNvPr id="3" name="Content Placeholder 2"/>
          <p:cNvSpPr>
            <a:spLocks noGrp="1"/>
          </p:cNvSpPr>
          <p:nvPr>
            <p:ph idx="1"/>
          </p:nvPr>
        </p:nvSpPr>
        <p:spPr/>
        <p:txBody>
          <a:bodyPr/>
          <a:lstStyle/>
          <a:p>
            <a:r>
              <a:rPr lang="en-US" b="1" dirty="0"/>
              <a:t>Data.</a:t>
            </a:r>
            <a:r>
              <a:rPr lang="en-US" dirty="0"/>
              <a:t> Among leading AI teams, many can likely replicate others’ software in, at most, 1–2 years. But it is exceedingly difficult to get access to someone else’s data. Thus data, rather than software, is the defensible barrier for many businesses.</a:t>
            </a:r>
          </a:p>
          <a:p>
            <a:r>
              <a:rPr lang="en-US" b="1" dirty="0"/>
              <a:t>Talent.</a:t>
            </a:r>
            <a:r>
              <a:rPr lang="en-US" dirty="0"/>
              <a:t> Simply downloading and “applying” open-source software to your data won’t work. AI needs to be customized to your business context and data. This is why there is currently a war for the scarce AI talent that can do this work.</a:t>
            </a:r>
          </a:p>
          <a:p>
            <a:endParaRPr lang="en-US" dirty="0"/>
          </a:p>
        </p:txBody>
      </p:sp>
    </p:spTree>
    <p:extLst>
      <p:ext uri="{BB962C8B-B14F-4D97-AF65-F5344CB8AC3E}">
        <p14:creationId xmlns:p14="http://schemas.microsoft.com/office/powerpoint/2010/main" val="17021476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Collection Challenge</a:t>
            </a:r>
            <a:endParaRPr lang="en-US" dirty="0"/>
          </a:p>
        </p:txBody>
      </p:sp>
      <p:sp>
        <p:nvSpPr>
          <p:cNvPr id="3" name="Content Placeholder 2"/>
          <p:cNvSpPr>
            <a:spLocks noGrp="1"/>
          </p:cNvSpPr>
          <p:nvPr>
            <p:ph idx="1"/>
          </p:nvPr>
        </p:nvSpPr>
        <p:spPr/>
        <p:txBody>
          <a:bodyPr/>
          <a:lstStyle/>
          <a:p>
            <a:r>
              <a:rPr lang="en-US" dirty="0" smtClean="0"/>
              <a:t>Dataset Labelling Companies have sprung up</a:t>
            </a:r>
          </a:p>
          <a:p>
            <a:pPr lvl="1"/>
            <a:r>
              <a:rPr lang="en-US" dirty="0" err="1" smtClean="0"/>
              <a:t>Crowdflower</a:t>
            </a:r>
            <a:r>
              <a:rPr lang="en-US" dirty="0" smtClean="0"/>
              <a:t> </a:t>
            </a:r>
            <a:r>
              <a:rPr lang="mr-IN" dirty="0" smtClean="0"/>
              <a:t>–</a:t>
            </a:r>
            <a:r>
              <a:rPr lang="en-US" dirty="0" smtClean="0"/>
              <a:t> Used by Uber and others</a:t>
            </a:r>
          </a:p>
          <a:p>
            <a:pPr lvl="1"/>
            <a:r>
              <a:rPr lang="en-US" dirty="0" smtClean="0"/>
              <a:t>Amazon Mechanical Turk</a:t>
            </a:r>
          </a:p>
          <a:p>
            <a:pPr lvl="1"/>
            <a:r>
              <a:rPr lang="en-US" dirty="0" smtClean="0"/>
              <a:t>Multiple Small companies for labelling Street Sign </a:t>
            </a:r>
            <a:r>
              <a:rPr lang="mr-IN" dirty="0" smtClean="0"/>
              <a:t>–</a:t>
            </a:r>
            <a:r>
              <a:rPr lang="en-US" dirty="0" smtClean="0"/>
              <a:t> 3d data</a:t>
            </a:r>
            <a:endParaRPr lang="en-US" dirty="0"/>
          </a:p>
        </p:txBody>
      </p:sp>
    </p:spTree>
    <p:extLst>
      <p:ext uri="{BB962C8B-B14F-4D97-AF65-F5344CB8AC3E}">
        <p14:creationId xmlns:p14="http://schemas.microsoft.com/office/powerpoint/2010/main" val="14798219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Use Cases /Applications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Computer </a:t>
            </a:r>
            <a:r>
              <a:rPr lang="en-US" dirty="0" smtClean="0"/>
              <a:t>Vision</a:t>
            </a:r>
          </a:p>
          <a:p>
            <a:pPr lvl="1"/>
            <a:r>
              <a:rPr lang="en-US" dirty="0" smtClean="0"/>
              <a:t>Classification</a:t>
            </a:r>
          </a:p>
          <a:p>
            <a:pPr lvl="1"/>
            <a:r>
              <a:rPr lang="en-US" dirty="0" smtClean="0"/>
              <a:t>Identification</a:t>
            </a:r>
          </a:p>
          <a:p>
            <a:pPr lvl="1"/>
            <a:r>
              <a:rPr lang="en-US" dirty="0" smtClean="0"/>
              <a:t>Generative Ai</a:t>
            </a:r>
          </a:p>
          <a:p>
            <a:pPr lvl="1"/>
            <a:r>
              <a:rPr lang="en-US" dirty="0" smtClean="0"/>
              <a:t>Security</a:t>
            </a:r>
            <a:endParaRPr lang="en-US" dirty="0" smtClean="0"/>
          </a:p>
          <a:p>
            <a:r>
              <a:rPr lang="en-US" dirty="0" smtClean="0"/>
              <a:t>Text </a:t>
            </a:r>
            <a:r>
              <a:rPr lang="en-US" dirty="0" smtClean="0"/>
              <a:t>Analysis</a:t>
            </a:r>
          </a:p>
          <a:p>
            <a:pPr lvl="1"/>
            <a:r>
              <a:rPr lang="en-US" dirty="0" smtClean="0"/>
              <a:t>Better Accuracy than anything before.</a:t>
            </a:r>
            <a:endParaRPr lang="en-US" dirty="0" smtClean="0"/>
          </a:p>
          <a:p>
            <a:r>
              <a:rPr lang="en-US" dirty="0" smtClean="0"/>
              <a:t>Speech </a:t>
            </a:r>
            <a:r>
              <a:rPr lang="en-US" dirty="0" smtClean="0"/>
              <a:t>Synthesis</a:t>
            </a:r>
          </a:p>
          <a:p>
            <a:pPr lvl="1"/>
            <a:r>
              <a:rPr lang="en-US" dirty="0" smtClean="0"/>
              <a:t>Voice to Text </a:t>
            </a:r>
            <a:r>
              <a:rPr lang="mr-IN" dirty="0" smtClean="0"/>
              <a:t>–</a:t>
            </a:r>
            <a:r>
              <a:rPr lang="en-US" dirty="0" smtClean="0"/>
              <a:t> Siri, Baidu</a:t>
            </a:r>
            <a:endParaRPr lang="en-US" dirty="0" smtClean="0"/>
          </a:p>
          <a:p>
            <a:r>
              <a:rPr lang="en-US" dirty="0" smtClean="0"/>
              <a:t>Robotics</a:t>
            </a:r>
          </a:p>
          <a:p>
            <a:pPr lvl="1"/>
            <a:r>
              <a:rPr lang="en-US" dirty="0" smtClean="0"/>
              <a:t>Self Driving </a:t>
            </a:r>
            <a:r>
              <a:rPr lang="en-US" dirty="0" smtClean="0"/>
              <a:t>Car</a:t>
            </a:r>
            <a:endParaRPr lang="en-US" dirty="0" smtClean="0"/>
          </a:p>
          <a:p>
            <a:endParaRPr lang="en-US" dirty="0"/>
          </a:p>
        </p:txBody>
      </p:sp>
    </p:spTree>
    <p:extLst>
      <p:ext uri="{BB962C8B-B14F-4D97-AF65-F5344CB8AC3E}">
        <p14:creationId xmlns:p14="http://schemas.microsoft.com/office/powerpoint/2010/main" val="4752911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 of Deep Learning</a:t>
            </a:r>
            <a:endParaRPr lang="en-US" dirty="0"/>
          </a:p>
        </p:txBody>
      </p:sp>
      <p:sp>
        <p:nvSpPr>
          <p:cNvPr id="3" name="Content Placeholder 2"/>
          <p:cNvSpPr>
            <a:spLocks noGrp="1"/>
          </p:cNvSpPr>
          <p:nvPr>
            <p:ph idx="1"/>
          </p:nvPr>
        </p:nvSpPr>
        <p:spPr/>
        <p:txBody>
          <a:bodyPr/>
          <a:lstStyle/>
          <a:p>
            <a:r>
              <a:rPr lang="en-US" dirty="0" smtClean="0"/>
              <a:t> Lack of Visibility into the </a:t>
            </a:r>
            <a:r>
              <a:rPr lang="en-US" dirty="0" smtClean="0"/>
              <a:t>functions. </a:t>
            </a:r>
          </a:p>
          <a:p>
            <a:pPr lvl="1"/>
            <a:r>
              <a:rPr lang="en-US" dirty="0" smtClean="0"/>
              <a:t>Financial companies are having trouble implementing it as they cannot be audited.</a:t>
            </a:r>
            <a:endParaRPr lang="en-US" dirty="0" smtClean="0"/>
          </a:p>
          <a:p>
            <a:r>
              <a:rPr lang="en-US" dirty="0" smtClean="0"/>
              <a:t> Algorithms </a:t>
            </a:r>
            <a:r>
              <a:rPr lang="en-US" dirty="0" smtClean="0"/>
              <a:t>work but no really understands why they </a:t>
            </a:r>
            <a:r>
              <a:rPr lang="en-US" dirty="0" smtClean="0"/>
              <a:t>work</a:t>
            </a:r>
            <a:endParaRPr lang="en-US" dirty="0" smtClean="0"/>
          </a:p>
          <a:p>
            <a:r>
              <a:rPr lang="en-US" dirty="0" smtClean="0"/>
              <a:t>Tuning Algorithms is an art and experiment than real </a:t>
            </a:r>
            <a:r>
              <a:rPr lang="en-US" dirty="0" smtClean="0"/>
              <a:t>science</a:t>
            </a:r>
          </a:p>
          <a:p>
            <a:r>
              <a:rPr lang="en-US" dirty="0" smtClean="0"/>
              <a:t>Needs deeper knowledge on the algorithms than logic. </a:t>
            </a:r>
          </a:p>
          <a:p>
            <a:r>
              <a:rPr lang="en-US" dirty="0" smtClean="0"/>
              <a:t>Hard to find talented skills</a:t>
            </a:r>
            <a:endParaRPr lang="en-US" dirty="0"/>
          </a:p>
        </p:txBody>
      </p:sp>
    </p:spTree>
    <p:extLst>
      <p:ext uri="{BB962C8B-B14F-4D97-AF65-F5344CB8AC3E}">
        <p14:creationId xmlns:p14="http://schemas.microsoft.com/office/powerpoint/2010/main" val="1928611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Last Wave</a:t>
            </a:r>
            <a:endParaRPr lang="en-US" dirty="0"/>
          </a:p>
        </p:txBody>
      </p:sp>
      <p:sp>
        <p:nvSpPr>
          <p:cNvPr id="4" name="Rectangle 3"/>
          <p:cNvSpPr/>
          <p:nvPr/>
        </p:nvSpPr>
        <p:spPr>
          <a:xfrm>
            <a:off x="838200" y="2206486"/>
            <a:ext cx="10515600" cy="3046988"/>
          </a:xfrm>
          <a:prstGeom prst="rect">
            <a:avLst/>
          </a:prstGeom>
        </p:spPr>
        <p:txBody>
          <a:bodyPr wrap="square">
            <a:spAutoFit/>
          </a:bodyPr>
          <a:lstStyle/>
          <a:p>
            <a:r>
              <a:rPr lang="en-US" sz="3200" dirty="0">
                <a:solidFill>
                  <a:srgbClr val="3B3B3B"/>
                </a:solidFill>
                <a:latin typeface="Open Sans" charset="0"/>
              </a:rPr>
              <a:t>“</a:t>
            </a:r>
            <a:r>
              <a:rPr lang="en-US" sz="3200" i="1" dirty="0">
                <a:solidFill>
                  <a:srgbClr val="3B3B3B"/>
                </a:solidFill>
                <a:latin typeface="Open Sans" charset="0"/>
              </a:rPr>
              <a:t>There's always a next wave,” Waxman said, noting that corporate computing has already gone from mainframes to client-server and now on to cloud computing. “</a:t>
            </a:r>
            <a:r>
              <a:rPr lang="en-US" sz="3200" b="1" i="1" dirty="0">
                <a:solidFill>
                  <a:srgbClr val="3B3B3B"/>
                </a:solidFill>
                <a:latin typeface="Open Sans" charset="0"/>
              </a:rPr>
              <a:t>I firmly believe this is not only the next wave but something that will dwarf the last wave</a:t>
            </a:r>
            <a:r>
              <a:rPr lang="en-US" sz="3200" i="1" dirty="0" smtClean="0">
                <a:solidFill>
                  <a:srgbClr val="3B3B3B"/>
                </a:solidFill>
                <a:latin typeface="Open Sans" charset="0"/>
              </a:rPr>
              <a:t>.” </a:t>
            </a:r>
            <a:r>
              <a:rPr lang="mr-IN" sz="3200" dirty="0" smtClean="0">
                <a:solidFill>
                  <a:srgbClr val="3B3B3B"/>
                </a:solidFill>
                <a:latin typeface="Open Sans" charset="0"/>
              </a:rPr>
              <a:t>–</a:t>
            </a:r>
            <a:r>
              <a:rPr lang="en-US" sz="3200" dirty="0" smtClean="0">
                <a:solidFill>
                  <a:srgbClr val="3B3B3B"/>
                </a:solidFill>
                <a:latin typeface="Open Sans" charset="0"/>
              </a:rPr>
              <a:t> Intel Vice President on </a:t>
            </a:r>
            <a:r>
              <a:rPr lang="en-US" sz="3200" dirty="0" err="1" smtClean="0">
                <a:solidFill>
                  <a:srgbClr val="3B3B3B"/>
                </a:solidFill>
                <a:latin typeface="Open Sans" charset="0"/>
              </a:rPr>
              <a:t>Nervana</a:t>
            </a:r>
            <a:r>
              <a:rPr lang="en-US" sz="3200" dirty="0" smtClean="0">
                <a:solidFill>
                  <a:srgbClr val="3B3B3B"/>
                </a:solidFill>
                <a:latin typeface="Open Sans" charset="0"/>
              </a:rPr>
              <a:t> Acquisition  a 48 person startup for $400 million, July 2016</a:t>
            </a:r>
            <a:endParaRPr lang="en-US" sz="32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8035" y="425796"/>
            <a:ext cx="1428474" cy="943378"/>
          </a:xfrm>
          <a:prstGeom prst="rect">
            <a:avLst/>
          </a:prstGeom>
        </p:spPr>
      </p:pic>
    </p:spTree>
    <p:extLst>
      <p:ext uri="{BB962C8B-B14F-4D97-AF65-F5344CB8AC3E}">
        <p14:creationId xmlns:p14="http://schemas.microsoft.com/office/powerpoint/2010/main" val="19926620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78772"/>
          </a:xfrm>
        </p:spPr>
        <p:txBody>
          <a:bodyPr>
            <a:normAutofit fontScale="90000"/>
          </a:bodyPr>
          <a:lstStyle/>
          <a:p>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2881230"/>
              </p:ext>
            </p:extLst>
          </p:nvPr>
        </p:nvGraphicFramePr>
        <p:xfrm>
          <a:off x="838200" y="1132449"/>
          <a:ext cx="10515600" cy="6411180"/>
        </p:xfrm>
        <a:graphic>
          <a:graphicData uri="http://schemas.openxmlformats.org/drawingml/2006/table">
            <a:tbl>
              <a:tblPr firstRow="1" bandRow="1">
                <a:tableStyleId>{5C22544A-7EE6-4342-B048-85BDC9FD1C3A}</a:tableStyleId>
              </a:tblPr>
              <a:tblGrid>
                <a:gridCol w="3505200"/>
                <a:gridCol w="3505200"/>
                <a:gridCol w="3505200"/>
              </a:tblGrid>
              <a:tr h="508110">
                <a:tc>
                  <a:txBody>
                    <a:bodyPr/>
                    <a:lstStyle/>
                    <a:p>
                      <a:r>
                        <a:rPr lang="en-US" dirty="0" smtClean="0"/>
                        <a:t>Company</a:t>
                      </a:r>
                      <a:endParaRPr lang="en-US" dirty="0"/>
                    </a:p>
                  </a:txBody>
                  <a:tcPr/>
                </a:tc>
                <a:tc>
                  <a:txBody>
                    <a:bodyPr/>
                    <a:lstStyle/>
                    <a:p>
                      <a:r>
                        <a:rPr lang="en-US" dirty="0" smtClean="0"/>
                        <a:t>Product</a:t>
                      </a:r>
                      <a:endParaRPr lang="en-US" dirty="0"/>
                    </a:p>
                  </a:txBody>
                  <a:tcPr/>
                </a:tc>
                <a:tc>
                  <a:txBody>
                    <a:bodyPr/>
                    <a:lstStyle/>
                    <a:p>
                      <a:r>
                        <a:rPr lang="en-US" dirty="0" smtClean="0"/>
                        <a:t>Remarks</a:t>
                      </a:r>
                      <a:endParaRPr lang="en-US" dirty="0"/>
                    </a:p>
                  </a:txBody>
                  <a:tcPr/>
                </a:tc>
              </a:tr>
              <a:tr h="3508046">
                <a:tc>
                  <a:txBody>
                    <a:bodyPr/>
                    <a:lstStyle/>
                    <a:p>
                      <a:r>
                        <a:rPr lang="en-US" dirty="0" smtClean="0"/>
                        <a:t>Alphabet</a:t>
                      </a:r>
                      <a:endParaRPr lang="en-US" dirty="0"/>
                    </a:p>
                  </a:txBody>
                  <a:tcPr/>
                </a:tc>
                <a:tc>
                  <a:txBody>
                    <a:bodyPr/>
                    <a:lstStyle/>
                    <a:p>
                      <a:r>
                        <a:rPr lang="en-US" dirty="0" smtClean="0"/>
                        <a:t>Google ML Engine</a:t>
                      </a:r>
                      <a:endParaRPr lang="en-US" b="1" i="1" dirty="0" smtClean="0"/>
                    </a:p>
                    <a:p>
                      <a:r>
                        <a:rPr lang="en-US" b="1" i="1" dirty="0" smtClean="0"/>
                        <a:t>Rest</a:t>
                      </a:r>
                      <a:r>
                        <a:rPr lang="en-US" b="1" i="1" baseline="0" dirty="0" smtClean="0"/>
                        <a:t> API Based</a:t>
                      </a:r>
                      <a:endParaRPr lang="en-US" b="1" i="1" dirty="0" smtClean="0"/>
                    </a:p>
                    <a:p>
                      <a:r>
                        <a:rPr lang="en-US" baseline="0" dirty="0" smtClean="0"/>
                        <a:t>Vision API</a:t>
                      </a:r>
                    </a:p>
                    <a:p>
                      <a:r>
                        <a:rPr lang="en-US" baseline="0" dirty="0" smtClean="0"/>
                        <a:t>Video Intelligence API</a:t>
                      </a:r>
                    </a:p>
                    <a:p>
                      <a:r>
                        <a:rPr lang="en-US" dirty="0" smtClean="0"/>
                        <a:t>Natural language</a:t>
                      </a:r>
                    </a:p>
                    <a:p>
                      <a:r>
                        <a:rPr lang="en-US" dirty="0" smtClean="0"/>
                        <a:t>Translation API</a:t>
                      </a:r>
                      <a:endParaRPr lang="en-US" b="1" dirty="0" smtClean="0"/>
                    </a:p>
                    <a:p>
                      <a:r>
                        <a:rPr lang="en-US" b="1" dirty="0" smtClean="0"/>
                        <a:t>Deep Mind</a:t>
                      </a:r>
                    </a:p>
                    <a:p>
                      <a:pPr marL="285750" indent="-285750">
                        <a:buFontTx/>
                        <a:buChar char="-"/>
                      </a:pPr>
                      <a:r>
                        <a:rPr lang="en-US" b="0" dirty="0" smtClean="0"/>
                        <a:t>Solving</a:t>
                      </a:r>
                      <a:r>
                        <a:rPr lang="en-US" b="0" baseline="0" dirty="0" smtClean="0"/>
                        <a:t> Artificial General Intelligence</a:t>
                      </a:r>
                    </a:p>
                    <a:p>
                      <a:pPr marL="285750" indent="-285750">
                        <a:buFontTx/>
                        <a:buChar char="-"/>
                      </a:pPr>
                      <a:r>
                        <a:rPr lang="en-US" b="0" baseline="0" dirty="0" smtClean="0"/>
                        <a:t>Impact on Healthcare and Data Center Power Consumption</a:t>
                      </a:r>
                    </a:p>
                    <a:p>
                      <a:pPr marL="285750" indent="-285750">
                        <a:buFontTx/>
                        <a:buChar char="-"/>
                      </a:pPr>
                      <a:endParaRPr lang="en-US" b="1" baseline="0" dirty="0" smtClean="0"/>
                    </a:p>
                    <a:p>
                      <a:pPr marL="0" indent="0">
                        <a:buFontTx/>
                        <a:buNone/>
                      </a:pPr>
                      <a:r>
                        <a:rPr lang="en-US" b="1" baseline="0" dirty="0" smtClean="0"/>
                        <a:t>Tensor Processing Unit</a:t>
                      </a:r>
                    </a:p>
                    <a:p>
                      <a:pPr marL="285750" indent="-285750">
                        <a:buFontTx/>
                        <a:buChar char="-"/>
                      </a:pPr>
                      <a:r>
                        <a:rPr lang="en-US" b="1" baseline="0" dirty="0" smtClean="0"/>
                        <a:t>Competing with </a:t>
                      </a:r>
                      <a:r>
                        <a:rPr lang="en-US" b="1" baseline="0" dirty="0" err="1" smtClean="0"/>
                        <a:t>Nvida</a:t>
                      </a:r>
                      <a:endParaRPr lang="en-US" b="1" baseline="0" dirty="0" smtClean="0"/>
                    </a:p>
                    <a:p>
                      <a:pPr marL="285750" indent="-285750">
                        <a:buFontTx/>
                        <a:buChar char="-"/>
                      </a:pPr>
                      <a:r>
                        <a:rPr lang="en-US" b="1" baseline="0" dirty="0" smtClean="0"/>
                        <a:t>Will be offered as a Cloud Service</a:t>
                      </a:r>
                    </a:p>
                  </a:txBody>
                  <a:tcPr/>
                </a:tc>
                <a:tc>
                  <a:txBody>
                    <a:bodyPr/>
                    <a:lstStyle/>
                    <a:p>
                      <a:r>
                        <a:rPr lang="en-US" dirty="0" smtClean="0"/>
                        <a:t>Company</a:t>
                      </a:r>
                      <a:r>
                        <a:rPr lang="en-US" baseline="0" dirty="0" smtClean="0"/>
                        <a:t> with largest Mindshare in Artificial Intelligence.</a:t>
                      </a:r>
                    </a:p>
                    <a:p>
                      <a:endParaRPr lang="en-US" baseline="0" dirty="0" smtClean="0"/>
                    </a:p>
                    <a:p>
                      <a:r>
                        <a:rPr lang="en-US" baseline="0" dirty="0" smtClean="0"/>
                        <a:t>I think Google will be the biggest competitor in the Cloud Business going forward.</a:t>
                      </a:r>
                    </a:p>
                    <a:p>
                      <a:endParaRPr lang="en-US" baseline="0" dirty="0" smtClean="0"/>
                    </a:p>
                    <a:p>
                      <a:r>
                        <a:rPr lang="en-US" dirty="0" smtClean="0">
                          <a:hlinkClick r:id="rId2"/>
                        </a:rPr>
                        <a:t>https://cloud.google.com/products/</a:t>
                      </a:r>
                      <a:endParaRPr lang="en-US" dirty="0" smtClean="0"/>
                    </a:p>
                    <a:p>
                      <a:endParaRPr lang="en-US" dirty="0"/>
                    </a:p>
                  </a:txBody>
                  <a:tcPr/>
                </a:tc>
              </a:tr>
              <a:tr h="508110">
                <a:tc>
                  <a:txBody>
                    <a:bodyPr/>
                    <a:lstStyle/>
                    <a:p>
                      <a:r>
                        <a:rPr lang="en-US" dirty="0" smtClean="0"/>
                        <a:t>Amazon </a:t>
                      </a:r>
                      <a:endParaRPr lang="en-US" dirty="0"/>
                    </a:p>
                  </a:txBody>
                  <a:tcPr/>
                </a:tc>
                <a:tc>
                  <a:txBody>
                    <a:bodyPr/>
                    <a:lstStyle/>
                    <a:p>
                      <a:pPr marL="285750" indent="-285750">
                        <a:buFontTx/>
                        <a:buChar char="-"/>
                      </a:pPr>
                      <a:r>
                        <a:rPr lang="en-US" dirty="0" smtClean="0"/>
                        <a:t>Apache</a:t>
                      </a:r>
                      <a:r>
                        <a:rPr lang="en-US" baseline="0" dirty="0" smtClean="0"/>
                        <a:t> </a:t>
                      </a:r>
                      <a:r>
                        <a:rPr lang="en-US" baseline="0" dirty="0" err="1" smtClean="0"/>
                        <a:t>Mxnet</a:t>
                      </a:r>
                      <a:endParaRPr lang="en-US" baseline="0" dirty="0" smtClean="0"/>
                    </a:p>
                    <a:p>
                      <a:pPr marL="0" indent="0">
                        <a:buFontTx/>
                        <a:buNone/>
                      </a:pPr>
                      <a:r>
                        <a:rPr lang="en-US" b="1" baseline="0" dirty="0" smtClean="0"/>
                        <a:t>Similar Rest based API</a:t>
                      </a:r>
                    </a:p>
                    <a:p>
                      <a:pPr marL="0" indent="0">
                        <a:buFontTx/>
                        <a:buNone/>
                      </a:pPr>
                      <a:r>
                        <a:rPr lang="en-US" b="1" baseline="0" dirty="0" smtClean="0"/>
                        <a:t> as Google</a:t>
                      </a:r>
                      <a:endParaRPr lang="en-US" b="1" dirty="0"/>
                    </a:p>
                  </a:txBody>
                  <a:tcPr/>
                </a:tc>
                <a:tc>
                  <a:txBody>
                    <a:bodyPr/>
                    <a:lstStyle/>
                    <a:p>
                      <a:endParaRPr lang="en-US" dirty="0"/>
                    </a:p>
                  </a:txBody>
                  <a:tcPr/>
                </a:tc>
              </a:tr>
              <a:tr h="508110">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19099089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73740"/>
          </a:xfrm>
        </p:spPr>
        <p:txBody>
          <a:bodyPr/>
          <a:lstStyle/>
          <a:p>
            <a:r>
              <a:rPr lang="en-US" dirty="0" smtClean="0"/>
              <a:t>Competitive Landscape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6170985"/>
              </p:ext>
            </p:extLst>
          </p:nvPr>
        </p:nvGraphicFramePr>
        <p:xfrm>
          <a:off x="838200" y="1132449"/>
          <a:ext cx="10515600" cy="5204876"/>
        </p:xfrm>
        <a:graphic>
          <a:graphicData uri="http://schemas.openxmlformats.org/drawingml/2006/table">
            <a:tbl>
              <a:tblPr firstRow="1" bandRow="1">
                <a:tableStyleId>{5C22544A-7EE6-4342-B048-85BDC9FD1C3A}</a:tableStyleId>
              </a:tblPr>
              <a:tblGrid>
                <a:gridCol w="3505200"/>
                <a:gridCol w="3505200"/>
                <a:gridCol w="3505200"/>
              </a:tblGrid>
              <a:tr h="508110">
                <a:tc>
                  <a:txBody>
                    <a:bodyPr/>
                    <a:lstStyle/>
                    <a:p>
                      <a:r>
                        <a:rPr lang="en-US" dirty="0" smtClean="0"/>
                        <a:t>Company</a:t>
                      </a:r>
                      <a:endParaRPr lang="en-US" dirty="0"/>
                    </a:p>
                  </a:txBody>
                  <a:tcPr/>
                </a:tc>
                <a:tc>
                  <a:txBody>
                    <a:bodyPr/>
                    <a:lstStyle/>
                    <a:p>
                      <a:r>
                        <a:rPr lang="en-US" dirty="0" smtClean="0"/>
                        <a:t>Product</a:t>
                      </a:r>
                      <a:endParaRPr lang="en-US" dirty="0"/>
                    </a:p>
                  </a:txBody>
                  <a:tcPr/>
                </a:tc>
                <a:tc>
                  <a:txBody>
                    <a:bodyPr/>
                    <a:lstStyle/>
                    <a:p>
                      <a:r>
                        <a:rPr lang="en-US" dirty="0" smtClean="0"/>
                        <a:t>Remarks</a:t>
                      </a:r>
                      <a:endParaRPr lang="en-US" dirty="0"/>
                    </a:p>
                  </a:txBody>
                  <a:tcPr/>
                </a:tc>
              </a:tr>
              <a:tr h="3508046">
                <a:tc>
                  <a:txBody>
                    <a:bodyPr/>
                    <a:lstStyle/>
                    <a:p>
                      <a:r>
                        <a:rPr lang="en-US" dirty="0" smtClean="0"/>
                        <a:t>Microsoft</a:t>
                      </a:r>
                      <a:endParaRPr lang="en-US" dirty="0"/>
                    </a:p>
                  </a:txBody>
                  <a:tcPr/>
                </a:tc>
                <a:tc>
                  <a:txBody>
                    <a:bodyPr/>
                    <a:lstStyle/>
                    <a:p>
                      <a:r>
                        <a:rPr lang="en-US" dirty="0" smtClean="0"/>
                        <a:t>CNTK</a:t>
                      </a:r>
                    </a:p>
                    <a:p>
                      <a:endParaRPr lang="en-US" dirty="0" smtClean="0"/>
                    </a:p>
                    <a:p>
                      <a:r>
                        <a:rPr lang="en-US" b="1" dirty="0" smtClean="0">
                          <a:hlinkClick r:id="rId3"/>
                        </a:rPr>
                        <a:t>https://studio.azureml.net/</a:t>
                      </a:r>
                      <a:endParaRPr lang="en-US" b="1" dirty="0" smtClean="0"/>
                    </a:p>
                    <a:p>
                      <a:r>
                        <a:rPr lang="en-US" b="1" dirty="0" smtClean="0"/>
                        <a:t> - </a:t>
                      </a:r>
                      <a:r>
                        <a:rPr lang="en-US" b="0" dirty="0" smtClean="0"/>
                        <a:t>A very comprehensive</a:t>
                      </a:r>
                      <a:r>
                        <a:rPr lang="en-US" b="0" baseline="0" dirty="0" smtClean="0"/>
                        <a:t> support for Machine Learning Libraries.</a:t>
                      </a:r>
                    </a:p>
                    <a:p>
                      <a:r>
                        <a:rPr lang="en-US" b="0" baseline="0" dirty="0" smtClean="0"/>
                        <a:t>- A well designed Interface</a:t>
                      </a:r>
                      <a:endParaRPr lang="en-US" b="0" dirty="0" smtClean="0"/>
                    </a:p>
                    <a:p>
                      <a:endParaRPr lang="en-US" b="1" dirty="0"/>
                    </a:p>
                  </a:txBody>
                  <a:tcPr/>
                </a:tc>
                <a:tc>
                  <a:txBody>
                    <a:bodyPr/>
                    <a:lstStyle/>
                    <a:p>
                      <a:r>
                        <a:rPr lang="en-US" dirty="0" smtClean="0"/>
                        <a:t>Azure Cloud</a:t>
                      </a:r>
                      <a:r>
                        <a:rPr lang="en-US" baseline="0" dirty="0" smtClean="0"/>
                        <a:t> is growing very fast.</a:t>
                      </a:r>
                    </a:p>
                    <a:p>
                      <a:endParaRPr lang="en-US" baseline="0" dirty="0" smtClean="0"/>
                    </a:p>
                    <a:p>
                      <a:r>
                        <a:rPr lang="en-US" baseline="0" dirty="0" smtClean="0"/>
                        <a:t>They have actively taken up market share from Amazon</a:t>
                      </a:r>
                    </a:p>
                    <a:p>
                      <a:endParaRPr lang="en-US" baseline="0" dirty="0" smtClean="0"/>
                    </a:p>
                  </a:txBody>
                  <a:tcPr/>
                </a:tc>
              </a:tr>
              <a:tr h="508110">
                <a:tc>
                  <a:txBody>
                    <a:bodyPr/>
                    <a:lstStyle/>
                    <a:p>
                      <a:r>
                        <a:rPr lang="en-US" dirty="0" smtClean="0"/>
                        <a:t>IBM</a:t>
                      </a:r>
                      <a:endParaRPr lang="en-US"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None/>
                        <a:tabLst/>
                        <a:defRPr/>
                      </a:pPr>
                      <a:r>
                        <a:rPr lang="en-US" b="1" dirty="0" smtClean="0"/>
                        <a:t>Watson</a:t>
                      </a:r>
                    </a:p>
                    <a:p>
                      <a:pPr marL="285750" marR="0" lvl="0" indent="-285750" algn="l" defTabSz="914400" rtl="0" eaLnBrk="1" fontAlgn="auto" latinLnBrk="0" hangingPunct="1">
                        <a:lnSpc>
                          <a:spcPct val="100000"/>
                        </a:lnSpc>
                        <a:spcBef>
                          <a:spcPts val="0"/>
                        </a:spcBef>
                        <a:spcAft>
                          <a:spcPts val="0"/>
                        </a:spcAft>
                        <a:buClrTx/>
                        <a:buSzTx/>
                        <a:buFontTx/>
                        <a:buNone/>
                        <a:tabLst/>
                        <a:defRPr/>
                      </a:pPr>
                      <a:r>
                        <a:rPr lang="en-US" b="1" dirty="0" smtClean="0"/>
                        <a:t>Power8</a:t>
                      </a:r>
                      <a:r>
                        <a:rPr lang="en-US" b="1" baseline="0" dirty="0" smtClean="0"/>
                        <a:t> PC with </a:t>
                      </a:r>
                      <a:r>
                        <a:rPr lang="en-US" b="1" baseline="0" dirty="0" err="1" smtClean="0"/>
                        <a:t>NVLink</a:t>
                      </a:r>
                      <a:endParaRPr lang="en-US" b="1" baseline="0" dirty="0" smtClean="0"/>
                    </a:p>
                    <a:p>
                      <a:pPr marL="285750" marR="0" lvl="0" indent="-285750" algn="l" defTabSz="914400" rtl="0" eaLnBrk="1" fontAlgn="auto" latinLnBrk="0" hangingPunct="1">
                        <a:lnSpc>
                          <a:spcPct val="100000"/>
                        </a:lnSpc>
                        <a:spcBef>
                          <a:spcPts val="0"/>
                        </a:spcBef>
                        <a:spcAft>
                          <a:spcPts val="0"/>
                        </a:spcAft>
                        <a:buClrTx/>
                        <a:buSzTx/>
                        <a:buFontTx/>
                        <a:buNone/>
                        <a:tabLst/>
                        <a:defRPr/>
                      </a:pPr>
                      <a:r>
                        <a:rPr lang="en-US" b="1" baseline="0" dirty="0" smtClean="0"/>
                        <a:t>Historic Dominance with Deep Blue (Chess) and </a:t>
                      </a:r>
                      <a:endParaRPr lang="en-US" b="1" dirty="0"/>
                    </a:p>
                  </a:txBody>
                  <a:tcPr/>
                </a:tc>
                <a:tc>
                  <a:txBody>
                    <a:bodyPr/>
                    <a:lstStyle/>
                    <a:p>
                      <a:r>
                        <a:rPr lang="en-US" dirty="0" smtClean="0"/>
                        <a:t>IBM </a:t>
                      </a:r>
                      <a:r>
                        <a:rPr lang="en-US" dirty="0" err="1" smtClean="0"/>
                        <a:t>BlueMix</a:t>
                      </a:r>
                      <a:endParaRPr lang="en-US" dirty="0"/>
                    </a:p>
                  </a:txBody>
                  <a:tcPr/>
                </a:tc>
              </a:tr>
            </a:tbl>
          </a:graphicData>
        </a:graphic>
      </p:graphicFrame>
      <p:pic>
        <p:nvPicPr>
          <p:cNvPr id="5" name="Picture 4"/>
          <p:cNvPicPr>
            <a:picLocks noChangeAspect="1"/>
          </p:cNvPicPr>
          <p:nvPr/>
        </p:nvPicPr>
        <p:blipFill>
          <a:blip r:embed="rId4"/>
          <a:stretch>
            <a:fillRect/>
          </a:stretch>
        </p:blipFill>
        <p:spPr>
          <a:xfrm>
            <a:off x="7998543" y="2920180"/>
            <a:ext cx="2806290" cy="1739900"/>
          </a:xfrm>
          <a:prstGeom prst="rect">
            <a:avLst/>
          </a:prstGeom>
        </p:spPr>
      </p:pic>
    </p:spTree>
    <p:extLst>
      <p:ext uri="{BB962C8B-B14F-4D97-AF65-F5344CB8AC3E}">
        <p14:creationId xmlns:p14="http://schemas.microsoft.com/office/powerpoint/2010/main" val="15515887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322" y="3068569"/>
            <a:ext cx="10515600" cy="1325563"/>
          </a:xfrm>
        </p:spPr>
        <p:txBody>
          <a:bodyPr/>
          <a:lstStyle/>
          <a:p>
            <a:r>
              <a:rPr lang="en-US" dirty="0" smtClean="0"/>
              <a:t>Framework</a:t>
            </a:r>
            <a:endParaRPr lang="en-US" dirty="0"/>
          </a:p>
        </p:txBody>
      </p:sp>
    </p:spTree>
    <p:extLst>
      <p:ext uri="{BB962C8B-B14F-4D97-AF65-F5344CB8AC3E}">
        <p14:creationId xmlns:p14="http://schemas.microsoft.com/office/powerpoint/2010/main" val="6237852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Frameworks</a:t>
            </a:r>
            <a:endParaRPr lang="en-US" dirty="0"/>
          </a:p>
        </p:txBody>
      </p:sp>
      <p:sp>
        <p:nvSpPr>
          <p:cNvPr id="3" name="Content Placeholder 2"/>
          <p:cNvSpPr>
            <a:spLocks noGrp="1"/>
          </p:cNvSpPr>
          <p:nvPr>
            <p:ph idx="1"/>
          </p:nvPr>
        </p:nvSpPr>
        <p:spPr/>
        <p:txBody>
          <a:bodyPr/>
          <a:lstStyle/>
          <a:p>
            <a:r>
              <a:rPr lang="en-US" dirty="0" err="1" smtClean="0"/>
              <a:t>Caffe</a:t>
            </a:r>
            <a:r>
              <a:rPr lang="en-US" dirty="0" smtClean="0"/>
              <a:t>/Caffe2 (UC Berkeley/Facebook)</a:t>
            </a:r>
          </a:p>
          <a:p>
            <a:r>
              <a:rPr lang="en-US" dirty="0" err="1" smtClean="0"/>
              <a:t>Theano</a:t>
            </a:r>
            <a:r>
              <a:rPr lang="en-US" dirty="0" smtClean="0"/>
              <a:t> ( U. of Montreal)</a:t>
            </a:r>
          </a:p>
          <a:p>
            <a:r>
              <a:rPr lang="en-US" dirty="0" err="1" smtClean="0"/>
              <a:t>Tensorflow</a:t>
            </a:r>
            <a:r>
              <a:rPr lang="en-US" dirty="0" smtClean="0"/>
              <a:t> (Google)</a:t>
            </a:r>
          </a:p>
          <a:p>
            <a:r>
              <a:rPr lang="en-US" dirty="0" smtClean="0"/>
              <a:t>Torch </a:t>
            </a:r>
            <a:r>
              <a:rPr lang="en-US" dirty="0" smtClean="0"/>
              <a:t>(Facebook and Twitter)</a:t>
            </a:r>
            <a:endParaRPr lang="en-US" dirty="0" smtClean="0"/>
          </a:p>
          <a:p>
            <a:r>
              <a:rPr lang="en-US" dirty="0" err="1" smtClean="0"/>
              <a:t>Chainer</a:t>
            </a:r>
            <a:r>
              <a:rPr lang="en-US" dirty="0" smtClean="0"/>
              <a:t> (Japan )</a:t>
            </a:r>
          </a:p>
          <a:p>
            <a:r>
              <a:rPr lang="en-US" dirty="0" err="1" smtClean="0"/>
              <a:t>Mxnet</a:t>
            </a:r>
            <a:r>
              <a:rPr lang="en-US" dirty="0" smtClean="0"/>
              <a:t>  (Apache </a:t>
            </a:r>
            <a:r>
              <a:rPr lang="en-US" dirty="0" smtClean="0"/>
              <a:t>Incubator/Amazon)</a:t>
            </a:r>
            <a:endParaRPr lang="en-US" dirty="0" smtClean="0"/>
          </a:p>
          <a:p>
            <a:r>
              <a:rPr lang="en-US" dirty="0" smtClean="0"/>
              <a:t>Microsoft </a:t>
            </a:r>
            <a:r>
              <a:rPr lang="en-US" dirty="0" smtClean="0"/>
              <a:t>CNTK</a:t>
            </a:r>
          </a:p>
          <a:p>
            <a:r>
              <a:rPr lang="en-US" dirty="0" err="1" smtClean="0"/>
              <a:t>BigDL</a:t>
            </a:r>
            <a:r>
              <a:rPr lang="en-US" dirty="0" smtClean="0"/>
              <a:t> - Intel</a:t>
            </a:r>
            <a:endParaRPr lang="en-US" dirty="0" smtClean="0"/>
          </a:p>
          <a:p>
            <a:endParaRPr lang="en-US" dirty="0"/>
          </a:p>
        </p:txBody>
      </p:sp>
    </p:spTree>
    <p:extLst>
      <p:ext uri="{BB962C8B-B14F-4D97-AF65-F5344CB8AC3E}">
        <p14:creationId xmlns:p14="http://schemas.microsoft.com/office/powerpoint/2010/main" val="10071737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82925"/>
            <a:ext cx="10515600" cy="1325563"/>
          </a:xfrm>
        </p:spPr>
        <p:txBody>
          <a:bodyPr/>
          <a:lstStyle/>
          <a:p>
            <a:r>
              <a:rPr lang="en-US" dirty="0" smtClean="0"/>
              <a:t>Do Frameworks Matter?</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spTree>
    <p:extLst>
      <p:ext uri="{BB962C8B-B14F-4D97-AF65-F5344CB8AC3E}">
        <p14:creationId xmlns:p14="http://schemas.microsoft.com/office/powerpoint/2010/main" val="2370221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Framework Selection Criteria</a:t>
            </a:r>
            <a:endParaRPr lang="en-US" dirty="0"/>
          </a:p>
        </p:txBody>
      </p:sp>
      <p:sp>
        <p:nvSpPr>
          <p:cNvPr id="3" name="Content Placeholder 2"/>
          <p:cNvSpPr>
            <a:spLocks noGrp="1"/>
          </p:cNvSpPr>
          <p:nvPr>
            <p:ph idx="1"/>
          </p:nvPr>
        </p:nvSpPr>
        <p:spPr/>
        <p:txBody>
          <a:bodyPr/>
          <a:lstStyle/>
          <a:p>
            <a:endParaRPr lang="en-US" dirty="0" smtClean="0"/>
          </a:p>
          <a:p>
            <a:r>
              <a:rPr lang="en-US" dirty="0" smtClean="0"/>
              <a:t>Research Papers on </a:t>
            </a:r>
            <a:r>
              <a:rPr lang="en-US" dirty="0" err="1" smtClean="0"/>
              <a:t>arxiv</a:t>
            </a:r>
            <a:endParaRPr lang="en-US" dirty="0" smtClean="0"/>
          </a:p>
          <a:p>
            <a:r>
              <a:rPr lang="en-US" dirty="0" smtClean="0"/>
              <a:t>Performance and Scalability</a:t>
            </a:r>
          </a:p>
          <a:p>
            <a:r>
              <a:rPr lang="en-US" dirty="0" smtClean="0"/>
              <a:t>Research and Tutorials on </a:t>
            </a:r>
            <a:r>
              <a:rPr lang="en-US" dirty="0" err="1" smtClean="0"/>
              <a:t>Github</a:t>
            </a:r>
            <a:endParaRPr lang="en-US" dirty="0"/>
          </a:p>
        </p:txBody>
      </p:sp>
    </p:spTree>
    <p:extLst>
      <p:ext uri="{BB962C8B-B14F-4D97-AF65-F5344CB8AC3E}">
        <p14:creationId xmlns:p14="http://schemas.microsoft.com/office/powerpoint/2010/main" val="14559142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Trends DL Frameworks</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99307"/>
            <a:ext cx="10515600" cy="4203973"/>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400" y="5480980"/>
            <a:ext cx="7823200" cy="1244600"/>
          </a:xfrm>
          <a:prstGeom prst="rect">
            <a:avLst/>
          </a:prstGeom>
        </p:spPr>
      </p:pic>
    </p:spTree>
    <p:extLst>
      <p:ext uri="{BB962C8B-B14F-4D97-AF65-F5344CB8AC3E}">
        <p14:creationId xmlns:p14="http://schemas.microsoft.com/office/powerpoint/2010/main" val="2015201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lstStyle/>
          <a:p>
            <a:r>
              <a:rPr lang="en-US" dirty="0" smtClean="0"/>
              <a:t>Definition</a:t>
            </a:r>
          </a:p>
          <a:p>
            <a:r>
              <a:rPr lang="en-US" dirty="0" smtClean="0"/>
              <a:t>History</a:t>
            </a:r>
          </a:p>
          <a:p>
            <a:r>
              <a:rPr lang="en-US" dirty="0" smtClean="0"/>
              <a:t>Machine Learning vs Deep Learning</a:t>
            </a:r>
          </a:p>
          <a:p>
            <a:r>
              <a:rPr lang="en-US" dirty="0" smtClean="0"/>
              <a:t>Deep Learning Branches</a:t>
            </a:r>
          </a:p>
          <a:p>
            <a:r>
              <a:rPr lang="en-US" dirty="0" smtClean="0"/>
              <a:t>Use Cases</a:t>
            </a:r>
          </a:p>
          <a:p>
            <a:pPr lvl="1"/>
            <a:r>
              <a:rPr lang="en-US" dirty="0" smtClean="0"/>
              <a:t>Computer Vision</a:t>
            </a:r>
          </a:p>
          <a:p>
            <a:pPr lvl="1"/>
            <a:r>
              <a:rPr lang="en-US" dirty="0" smtClean="0"/>
              <a:t>NLP</a:t>
            </a:r>
          </a:p>
          <a:p>
            <a:pPr lvl="1"/>
            <a:r>
              <a:rPr lang="en-US" dirty="0" smtClean="0"/>
              <a:t>Reinforcement learning</a:t>
            </a:r>
          </a:p>
          <a:p>
            <a:r>
              <a:rPr lang="en-US" dirty="0" smtClean="0"/>
              <a:t>Frameworks</a:t>
            </a:r>
          </a:p>
          <a:p>
            <a:pPr lvl="1"/>
            <a:endParaRPr lang="en-US" dirty="0"/>
          </a:p>
          <a:p>
            <a:endParaRPr lang="en-US" dirty="0" smtClean="0"/>
          </a:p>
          <a:p>
            <a:pPr lvl="1"/>
            <a:endParaRPr lang="en-US" dirty="0" smtClean="0"/>
          </a:p>
        </p:txBody>
      </p:sp>
    </p:spTree>
    <p:extLst>
      <p:ext uri="{BB962C8B-B14F-4D97-AF65-F5344CB8AC3E}">
        <p14:creationId xmlns:p14="http://schemas.microsoft.com/office/powerpoint/2010/main" val="97230600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lstStyle/>
          <a:p>
            <a:r>
              <a:rPr lang="en-US" dirty="0" smtClean="0"/>
              <a:t>Algorithms</a:t>
            </a:r>
          </a:p>
          <a:p>
            <a:r>
              <a:rPr lang="en-US" dirty="0" smtClean="0"/>
              <a:t>Hadoop and Deep Learning</a:t>
            </a:r>
          </a:p>
          <a:p>
            <a:r>
              <a:rPr lang="en-US" dirty="0" smtClean="0"/>
              <a:t>Hardware</a:t>
            </a:r>
          </a:p>
          <a:p>
            <a:pPr lvl="1"/>
            <a:r>
              <a:rPr lang="en-US" dirty="0" smtClean="0"/>
              <a:t>GPU Centered</a:t>
            </a:r>
          </a:p>
          <a:p>
            <a:endParaRPr lang="en-US" dirty="0"/>
          </a:p>
        </p:txBody>
      </p:sp>
    </p:spTree>
    <p:extLst>
      <p:ext uri="{BB962C8B-B14F-4D97-AF65-F5344CB8AC3E}">
        <p14:creationId xmlns:p14="http://schemas.microsoft.com/office/powerpoint/2010/main" val="39004284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04671" y="2600324"/>
            <a:ext cx="6405753" cy="3277961"/>
          </a:xfrm>
        </p:spPr>
        <p:txBody>
          <a:bodyPr vert="horz" lIns="91440" tIns="45720" rIns="91440" bIns="45720" rtlCol="0" anchor="t">
            <a:normAutofit/>
          </a:bodyPr>
          <a:lstStyle/>
          <a:p>
            <a:r>
              <a:rPr lang="en-US" sz="5400" kern="1200" dirty="0" smtClean="0">
                <a:solidFill>
                  <a:schemeClr val="tx1"/>
                </a:solidFill>
                <a:latin typeface="+mj-lt"/>
                <a:ea typeface="+mj-ea"/>
                <a:cs typeface="+mj-cs"/>
              </a:rPr>
              <a:t>Computer Vision</a:t>
            </a:r>
            <a:endParaRPr lang="en-US" sz="5400" kern="1200" dirty="0">
              <a:solidFill>
                <a:schemeClr val="tx1"/>
              </a:solidFill>
              <a:latin typeface="+mj-lt"/>
              <a:ea typeface="+mj-ea"/>
              <a:cs typeface="+mj-cs"/>
            </a:endParaRPr>
          </a:p>
        </p:txBody>
      </p:sp>
    </p:spTree>
    <p:extLst>
      <p:ext uri="{BB962C8B-B14F-4D97-AF65-F5344CB8AC3E}">
        <p14:creationId xmlns:p14="http://schemas.microsoft.com/office/powerpoint/2010/main" val="126769461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25977"/>
            <a:ext cx="10515600" cy="1325563"/>
          </a:xfrm>
        </p:spPr>
        <p:txBody>
          <a:bodyPr/>
          <a:lstStyle/>
          <a:p>
            <a:r>
              <a:rPr lang="en-US" dirty="0" smtClean="0"/>
              <a:t>Gartner</a:t>
            </a:r>
            <a:endParaRPr lang="en-US" dirty="0"/>
          </a:p>
        </p:txBody>
      </p:sp>
      <p:sp>
        <p:nvSpPr>
          <p:cNvPr id="4" name="Rectangle 3"/>
          <p:cNvSpPr/>
          <p:nvPr/>
        </p:nvSpPr>
        <p:spPr>
          <a:xfrm>
            <a:off x="838199" y="1551540"/>
            <a:ext cx="10353261" cy="4524315"/>
          </a:xfrm>
          <a:prstGeom prst="rect">
            <a:avLst/>
          </a:prstGeom>
        </p:spPr>
        <p:txBody>
          <a:bodyPr wrap="square">
            <a:spAutoFit/>
          </a:bodyPr>
          <a:lstStyle/>
          <a:p>
            <a:r>
              <a:rPr lang="en-US" sz="3200" i="1" dirty="0">
                <a:solidFill>
                  <a:srgbClr val="6E6F71"/>
                </a:solidFill>
              </a:rPr>
              <a:t>The world is becoming an intelligent, digitally enabled mesh of people, things and services. </a:t>
            </a:r>
            <a:r>
              <a:rPr lang="en-US" sz="3200" b="1" i="1" dirty="0">
                <a:solidFill>
                  <a:srgbClr val="6E6F71"/>
                </a:solidFill>
              </a:rPr>
              <a:t>Ordinary people will experience a digitally enabled world </a:t>
            </a:r>
            <a:r>
              <a:rPr lang="en-US" sz="3200" i="1" dirty="0">
                <a:solidFill>
                  <a:srgbClr val="6E6F71"/>
                </a:solidFill>
              </a:rPr>
              <a:t>where the lines between what's real and what's digital truly blur. </a:t>
            </a:r>
            <a:r>
              <a:rPr lang="en-US" sz="3200" b="1" i="1" dirty="0">
                <a:solidFill>
                  <a:srgbClr val="6E6F71"/>
                </a:solidFill>
              </a:rPr>
              <a:t>AI and machine learning will be used to enhance analytics, actions and interfaces of nearly every technology-enabled system</a:t>
            </a:r>
            <a:r>
              <a:rPr lang="en-US" sz="3200" i="1" dirty="0">
                <a:solidFill>
                  <a:srgbClr val="6E6F71"/>
                </a:solidFill>
              </a:rPr>
              <a:t>. New digital business models are emerging, and new ecosystems are forming to realign business and customer relationships.</a:t>
            </a:r>
            <a:endParaRPr lang="en-US" sz="3200" i="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2174" y="408891"/>
            <a:ext cx="2109304" cy="479867"/>
          </a:xfrm>
          <a:prstGeom prst="rect">
            <a:avLst/>
          </a:prstGeom>
        </p:spPr>
      </p:pic>
    </p:spTree>
    <p:extLst>
      <p:ext uri="{BB962C8B-B14F-4D97-AF65-F5344CB8AC3E}">
        <p14:creationId xmlns:p14="http://schemas.microsoft.com/office/powerpoint/2010/main" val="17145489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Hubbel</a:t>
            </a:r>
            <a:r>
              <a:rPr lang="en-US" dirty="0" smtClean="0"/>
              <a:t> and Wiesel</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7177672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04671" y="2600324"/>
            <a:ext cx="8999729" cy="3277961"/>
          </a:xfrm>
        </p:spPr>
        <p:txBody>
          <a:bodyPr vert="horz" lIns="91440" tIns="45720" rIns="91440" bIns="45720" rtlCol="0" anchor="t">
            <a:normAutofit/>
          </a:bodyPr>
          <a:lstStyle/>
          <a:p>
            <a:r>
              <a:rPr lang="en-US" sz="5400" kern="1200" dirty="0" smtClean="0">
                <a:solidFill>
                  <a:schemeClr val="bg1"/>
                </a:solidFill>
                <a:latin typeface="+mj-lt"/>
                <a:ea typeface="+mj-ea"/>
                <a:cs typeface="+mj-cs"/>
              </a:rPr>
              <a:t>Time Series Analysis</a:t>
            </a:r>
            <a:endParaRPr lang="en-US" sz="5400" kern="1200" dirty="0">
              <a:solidFill>
                <a:schemeClr val="bg1"/>
              </a:solidFill>
              <a:latin typeface="+mj-lt"/>
              <a:ea typeface="+mj-ea"/>
              <a:cs typeface="+mj-cs"/>
            </a:endParaRPr>
          </a:p>
        </p:txBody>
      </p:sp>
    </p:spTree>
    <p:extLst>
      <p:ext uri="{BB962C8B-B14F-4D97-AF65-F5344CB8AC3E}">
        <p14:creationId xmlns:p14="http://schemas.microsoft.com/office/powerpoint/2010/main" val="8440197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04671" y="2600324"/>
            <a:ext cx="8999729" cy="3277961"/>
          </a:xfrm>
        </p:spPr>
        <p:txBody>
          <a:bodyPr vert="horz" lIns="91440" tIns="45720" rIns="91440" bIns="45720" rtlCol="0" anchor="t">
            <a:normAutofit/>
          </a:bodyPr>
          <a:lstStyle/>
          <a:p>
            <a:r>
              <a:rPr lang="en-US" sz="5400" kern="1200" dirty="0" smtClean="0">
                <a:solidFill>
                  <a:schemeClr val="bg1"/>
                </a:solidFill>
                <a:latin typeface="+mj-lt"/>
                <a:ea typeface="+mj-ea"/>
                <a:cs typeface="+mj-cs"/>
              </a:rPr>
              <a:t>Speech Synthesis</a:t>
            </a:r>
            <a:endParaRPr lang="en-US" sz="5400" kern="1200" dirty="0">
              <a:solidFill>
                <a:schemeClr val="bg1"/>
              </a:solidFill>
              <a:latin typeface="+mj-lt"/>
              <a:ea typeface="+mj-ea"/>
              <a:cs typeface="+mj-cs"/>
            </a:endParaRPr>
          </a:p>
        </p:txBody>
      </p:sp>
    </p:spTree>
    <p:extLst>
      <p:ext uri="{BB962C8B-B14F-4D97-AF65-F5344CB8AC3E}">
        <p14:creationId xmlns:p14="http://schemas.microsoft.com/office/powerpoint/2010/main" val="15606381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04671" y="2600324"/>
            <a:ext cx="8999729" cy="3277961"/>
          </a:xfrm>
        </p:spPr>
        <p:txBody>
          <a:bodyPr vert="horz" lIns="91440" tIns="45720" rIns="91440" bIns="45720" rtlCol="0" anchor="t">
            <a:normAutofit/>
          </a:bodyPr>
          <a:lstStyle/>
          <a:p>
            <a:r>
              <a:rPr lang="en-US" sz="5400" kern="1200" dirty="0" smtClean="0">
                <a:solidFill>
                  <a:schemeClr val="bg1"/>
                </a:solidFill>
                <a:latin typeface="+mj-lt"/>
                <a:ea typeface="+mj-ea"/>
                <a:cs typeface="+mj-cs"/>
              </a:rPr>
              <a:t>Self Driving Car</a:t>
            </a:r>
            <a:br>
              <a:rPr lang="en-US" sz="5400" kern="1200" dirty="0" smtClean="0">
                <a:solidFill>
                  <a:schemeClr val="bg1"/>
                </a:solidFill>
                <a:latin typeface="+mj-lt"/>
                <a:ea typeface="+mj-ea"/>
                <a:cs typeface="+mj-cs"/>
              </a:rPr>
            </a:br>
            <a:endParaRPr lang="en-US" sz="5400" kern="1200" dirty="0">
              <a:solidFill>
                <a:schemeClr val="bg1"/>
              </a:solidFill>
              <a:latin typeface="+mj-lt"/>
              <a:ea typeface="+mj-ea"/>
              <a:cs typeface="+mj-cs"/>
            </a:endParaRPr>
          </a:p>
        </p:txBody>
      </p:sp>
    </p:spTree>
    <p:extLst>
      <p:ext uri="{BB962C8B-B14F-4D97-AF65-F5344CB8AC3E}">
        <p14:creationId xmlns:p14="http://schemas.microsoft.com/office/powerpoint/2010/main" val="8539339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04671" y="2600324"/>
            <a:ext cx="8999729" cy="3277961"/>
          </a:xfrm>
        </p:spPr>
        <p:txBody>
          <a:bodyPr vert="horz" lIns="91440" tIns="45720" rIns="91440" bIns="45720" rtlCol="0" anchor="t">
            <a:normAutofit/>
          </a:bodyPr>
          <a:lstStyle/>
          <a:p>
            <a:r>
              <a:rPr lang="en-US" sz="5400" kern="1200" dirty="0" smtClean="0">
                <a:solidFill>
                  <a:schemeClr val="bg1"/>
                </a:solidFill>
                <a:latin typeface="+mj-lt"/>
                <a:ea typeface="+mj-ea"/>
                <a:cs typeface="+mj-cs"/>
              </a:rPr>
              <a:t>Robotics</a:t>
            </a:r>
            <a:endParaRPr lang="en-US" sz="5400" kern="1200" dirty="0">
              <a:solidFill>
                <a:schemeClr val="bg1"/>
              </a:solidFill>
              <a:latin typeface="+mj-lt"/>
              <a:ea typeface="+mj-ea"/>
              <a:cs typeface="+mj-cs"/>
            </a:endParaRPr>
          </a:p>
        </p:txBody>
      </p:sp>
    </p:spTree>
    <p:extLst>
      <p:ext uri="{BB962C8B-B14F-4D97-AF65-F5344CB8AC3E}">
        <p14:creationId xmlns:p14="http://schemas.microsoft.com/office/powerpoint/2010/main" val="9669534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l="-2000" r="-2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solidFill>
            <a:schemeClr val="bg1">
              <a:alpha val="66000"/>
            </a:schemeClr>
          </a:solidFill>
          <a:scene3d>
            <a:camera prst="orthographicFront"/>
            <a:lightRig rig="balanced" dir="t"/>
          </a:scene3d>
          <a:sp3d prstMaterial="metal">
            <a:bevelT/>
          </a:sp3d>
        </p:spPr>
        <p:txBody>
          <a:bodyPr>
            <a:sp3d extrusionH="57150">
              <a:bevelT w="38100" h="38100"/>
            </a:sp3d>
          </a:bodyPr>
          <a:lstStyle/>
          <a:p>
            <a:r>
              <a:rPr lang="en-US" dirty="0" smtClean="0">
                <a:effectLst>
                  <a:glow rad="914400">
                    <a:schemeClr val="accent1">
                      <a:alpha val="40000"/>
                    </a:schemeClr>
                  </a:glow>
                </a:effectLst>
              </a:rPr>
              <a:t>Artificial Intelligence</a:t>
            </a:r>
            <a:endParaRPr lang="en-US" dirty="0">
              <a:effectLst>
                <a:glow rad="914400">
                  <a:schemeClr val="accent1">
                    <a:alpha val="40000"/>
                  </a:schemeClr>
                </a:glow>
              </a:effectLst>
            </a:endParaRPr>
          </a:p>
        </p:txBody>
      </p:sp>
      <p:sp>
        <p:nvSpPr>
          <p:cNvPr id="3" name="Subtitle 2"/>
          <p:cNvSpPr>
            <a:spLocks noGrp="1"/>
          </p:cNvSpPr>
          <p:nvPr>
            <p:ph type="subTitle" idx="1"/>
          </p:nvPr>
        </p:nvSpPr>
        <p:spPr>
          <a:xfrm>
            <a:off x="1524000" y="3509963"/>
            <a:ext cx="9144000" cy="1655762"/>
          </a:xfrm>
          <a:solidFill>
            <a:schemeClr val="bg1">
              <a:alpha val="64000"/>
            </a:schemeClr>
          </a:solidFill>
          <a:scene3d>
            <a:camera prst="orthographicFront"/>
            <a:lightRig rig="threePt" dir="t"/>
          </a:scene3d>
          <a:sp3d>
            <a:bevelT/>
          </a:sp3d>
        </p:spPr>
        <p:txBody>
          <a:bodyPr>
            <a:sp3d>
              <a:bevelB w="38100" h="38100"/>
            </a:sp3d>
          </a:bodyPr>
          <a:lstStyle/>
          <a:p>
            <a:r>
              <a:rPr lang="en-US" dirty="0" smtClean="0">
                <a:effectLst>
                  <a:glow rad="774700">
                    <a:schemeClr val="accent1">
                      <a:alpha val="48000"/>
                    </a:schemeClr>
                  </a:glow>
                </a:effectLst>
              </a:rPr>
              <a:t>A humble Introduction</a:t>
            </a:r>
            <a:endParaRPr lang="en-US" dirty="0">
              <a:effectLst>
                <a:glow rad="774700">
                  <a:schemeClr val="accent1">
                    <a:alpha val="48000"/>
                  </a:schemeClr>
                </a:glow>
              </a:effectLst>
            </a:endParaRPr>
          </a:p>
        </p:txBody>
      </p:sp>
    </p:spTree>
    <p:extLst>
      <p:ext uri="{BB962C8B-B14F-4D97-AF65-F5344CB8AC3E}">
        <p14:creationId xmlns:p14="http://schemas.microsoft.com/office/powerpoint/2010/main" val="6727703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4" name="Picture 3"/>
          <p:cNvPicPr>
            <a:picLocks noChangeAspect="1"/>
          </p:cNvPicPr>
          <p:nvPr/>
        </p:nvPicPr>
        <p:blipFill>
          <a:blip r:embed="rId3"/>
          <a:stretch>
            <a:fillRect/>
          </a:stretch>
        </p:blipFill>
        <p:spPr>
          <a:xfrm>
            <a:off x="643467" y="1181385"/>
            <a:ext cx="7486405" cy="4491843"/>
          </a:xfrm>
          <a:prstGeom prst="rect">
            <a:avLst/>
          </a:prstGeom>
        </p:spPr>
      </p:pic>
      <p:sp>
        <p:nvSpPr>
          <p:cNvPr id="2" name="Title 1"/>
          <p:cNvSpPr>
            <a:spLocks noGrp="1"/>
          </p:cNvSpPr>
          <p:nvPr>
            <p:ph type="title"/>
          </p:nvPr>
        </p:nvSpPr>
        <p:spPr>
          <a:xfrm>
            <a:off x="8444204" y="640081"/>
            <a:ext cx="3141664" cy="5574451"/>
          </a:xfrm>
        </p:spPr>
        <p:txBody>
          <a:bodyPr vert="horz" lIns="91440" tIns="45720" rIns="91440" bIns="45720" rtlCol="0" anchor="ctr">
            <a:normAutofit/>
          </a:bodyPr>
          <a:lstStyle/>
          <a:p>
            <a:r>
              <a:rPr lang="en-US" dirty="0"/>
              <a:t>Gartner Strategic Technology Trends - 2017</a:t>
            </a:r>
          </a:p>
        </p:txBody>
      </p:sp>
    </p:spTree>
    <p:extLst>
      <p:ext uri="{BB962C8B-B14F-4D97-AF65-F5344CB8AC3E}">
        <p14:creationId xmlns:p14="http://schemas.microsoft.com/office/powerpoint/2010/main" val="306925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IDC </a:t>
            </a:r>
            <a:r>
              <a:rPr lang="mr-IN" dirty="0" smtClean="0"/>
              <a:t>–</a:t>
            </a:r>
            <a:r>
              <a:rPr lang="en-US" dirty="0" smtClean="0"/>
              <a:t> Cognitive/AI Market Share</a:t>
            </a:r>
            <a:endParaRPr lang="en-US" dirty="0"/>
          </a:p>
        </p:txBody>
      </p:sp>
      <p:sp>
        <p:nvSpPr>
          <p:cNvPr id="4" name="Rectangle 3"/>
          <p:cNvSpPr/>
          <p:nvPr/>
        </p:nvSpPr>
        <p:spPr>
          <a:xfrm>
            <a:off x="1570383" y="2504661"/>
            <a:ext cx="8885582" cy="3046988"/>
          </a:xfrm>
          <a:prstGeom prst="rect">
            <a:avLst/>
          </a:prstGeom>
        </p:spPr>
        <p:txBody>
          <a:bodyPr wrap="square">
            <a:spAutoFit/>
          </a:bodyPr>
          <a:lstStyle/>
          <a:p>
            <a:r>
              <a:rPr lang="en-US" sz="3200" b="1" dirty="0">
                <a:solidFill>
                  <a:srgbClr val="444444"/>
                </a:solidFill>
              </a:rPr>
              <a:t>Worldwide Cognitive Systems and Artificial Intelligence Revenues Forecast to Surge Past </a:t>
            </a:r>
            <a:r>
              <a:rPr lang="en-US" sz="3200" b="1" dirty="0">
                <a:solidFill>
                  <a:srgbClr val="C00000"/>
                </a:solidFill>
              </a:rPr>
              <a:t>$47 Billion</a:t>
            </a:r>
            <a:r>
              <a:rPr lang="en-US" sz="3200" b="1" dirty="0">
                <a:solidFill>
                  <a:srgbClr val="444444"/>
                </a:solidFill>
              </a:rPr>
              <a:t> in </a:t>
            </a:r>
            <a:r>
              <a:rPr lang="en-US" sz="3200" b="1" dirty="0">
                <a:solidFill>
                  <a:srgbClr val="00B050"/>
                </a:solidFill>
              </a:rPr>
              <a:t>2020</a:t>
            </a:r>
            <a:r>
              <a:rPr lang="en-US" sz="3200" b="1" dirty="0">
                <a:solidFill>
                  <a:srgbClr val="444444"/>
                </a:solidFill>
              </a:rPr>
              <a:t>, According to New IDC Spending </a:t>
            </a:r>
            <a:r>
              <a:rPr lang="en-US" sz="3200" b="1" dirty="0" smtClean="0">
                <a:solidFill>
                  <a:srgbClr val="444444"/>
                </a:solidFill>
              </a:rPr>
              <a:t>Guide.. </a:t>
            </a:r>
            <a:r>
              <a:rPr lang="en-US" sz="3200" b="1" dirty="0">
                <a:solidFill>
                  <a:schemeClr val="accent1">
                    <a:lumMod val="75000"/>
                  </a:schemeClr>
                </a:solidFill>
              </a:rPr>
              <a:t>cognitive/AI solutions will experience a compound annual growth rate (CAGR) of </a:t>
            </a:r>
            <a:r>
              <a:rPr lang="en-US" sz="3200" b="1" dirty="0">
                <a:solidFill>
                  <a:srgbClr val="C00000"/>
                </a:solidFill>
              </a:rPr>
              <a:t>55.1% </a:t>
            </a:r>
            <a:r>
              <a:rPr lang="en-US" sz="3200" b="1" dirty="0">
                <a:solidFill>
                  <a:schemeClr val="accent1">
                    <a:lumMod val="75000"/>
                  </a:schemeClr>
                </a:solidFill>
              </a:rPr>
              <a:t>over the 2016-2020 forecast period.</a:t>
            </a:r>
            <a:endParaRPr lang="en-US" sz="3200" b="1" i="0" dirty="0">
              <a:solidFill>
                <a:schemeClr val="accent1">
                  <a:lumMod val="75000"/>
                </a:schemeClr>
              </a:solidFill>
              <a:effectLst/>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3713" y="667612"/>
            <a:ext cx="2264504" cy="720587"/>
          </a:xfrm>
          <a:prstGeom prst="rect">
            <a:avLst/>
          </a:prstGeom>
        </p:spPr>
      </p:pic>
    </p:spTree>
    <p:extLst>
      <p:ext uri="{BB962C8B-B14F-4D97-AF65-F5344CB8AC3E}">
        <p14:creationId xmlns:p14="http://schemas.microsoft.com/office/powerpoint/2010/main" val="20223890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 name="TextBox 5"/>
          <p:cNvSpPr txBox="1"/>
          <p:nvPr/>
        </p:nvSpPr>
        <p:spPr>
          <a:xfrm>
            <a:off x="3073400" y="2540000"/>
            <a:ext cx="5791200" cy="369332"/>
          </a:xfrm>
          <a:prstGeom prst="rect">
            <a:avLst/>
          </a:prstGeom>
          <a:noFill/>
        </p:spPr>
        <p:txBody>
          <a:bodyPr wrap="square" rtlCol="0">
            <a:spAutoFit/>
          </a:bodyPr>
          <a:lstStyle/>
          <a:p>
            <a:r>
              <a:rPr lang="en-US" dirty="0" smtClean="0"/>
              <a:t>=</a:t>
            </a:r>
            <a:endParaRPr lang="en-US" dirty="0"/>
          </a:p>
        </p:txBody>
      </p:sp>
      <p:sp>
        <p:nvSpPr>
          <p:cNvPr id="7" name="Rectangle 6"/>
          <p:cNvSpPr/>
          <p:nvPr/>
        </p:nvSpPr>
        <p:spPr>
          <a:xfrm>
            <a:off x="6531095" y="1616670"/>
            <a:ext cx="3041410"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What Is Ai</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2" name="Picture 1"/>
          <p:cNvPicPr>
            <a:picLocks noChangeAspect="1"/>
          </p:cNvPicPr>
          <p:nvPr/>
        </p:nvPicPr>
        <p:blipFill>
          <a:blip r:embed="rId3"/>
          <a:stretch>
            <a:fillRect/>
          </a:stretch>
        </p:blipFill>
        <p:spPr>
          <a:xfrm>
            <a:off x="1197095" y="2651562"/>
            <a:ext cx="5334000" cy="2362200"/>
          </a:xfrm>
          <a:prstGeom prst="rect">
            <a:avLst/>
          </a:prstGeom>
        </p:spPr>
      </p:pic>
    </p:spTree>
    <p:extLst>
      <p:ext uri="{BB962C8B-B14F-4D97-AF65-F5344CB8AC3E}">
        <p14:creationId xmlns:p14="http://schemas.microsoft.com/office/powerpoint/2010/main" val="45313053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png"/></Relationships>
</file>

<file path=ppt/webextensions/webextension1.xml><?xml version="1.0" encoding="utf-8"?>
<we:webextension xmlns:we="http://schemas.microsoft.com/office/webextensions/webextension/2010/11" id="{21F26F6D-896D-5B4E-BE43-989EE61E1972}">
  <we:reference id="wa104221182" version="2.0.0.0" store="en-US" storeType="OMEX"/>
  <we:alternateReferences>
    <we:reference id="WA104221182" version="2.0.0.0" store="WA104221182" storeType="OMEX"/>
  </we:alternateReferences>
  <we:properties>
    <we:property name="vid" value="&quot;https://youtu.be/SUNPrR4o5ZA&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Office Theme</Template>
  <TotalTime>9664</TotalTime>
  <Words>2288</Words>
  <Application>Microsoft Macintosh PowerPoint</Application>
  <PresentationFormat>Widescreen</PresentationFormat>
  <Paragraphs>480</Paragraphs>
  <Slides>65</Slides>
  <Notes>25</Notes>
  <HiddenSlides>2</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65</vt:i4>
      </vt:variant>
    </vt:vector>
  </HeadingPairs>
  <TitlesOfParts>
    <vt:vector size="78" baseType="lpstr">
      <vt:lpstr>Calibri</vt:lpstr>
      <vt:lpstr>Calibri Light</vt:lpstr>
      <vt:lpstr>Cambria Math</vt:lpstr>
      <vt:lpstr>Courier</vt:lpstr>
      <vt:lpstr>Mangal</vt:lpstr>
      <vt:lpstr>Open Sans</vt:lpstr>
      <vt:lpstr>Segoe UI</vt:lpstr>
      <vt:lpstr>Segoe UI Light</vt:lpstr>
      <vt:lpstr>Segoe UI Semibold</vt:lpstr>
      <vt:lpstr>Segoe UI Semilight</vt:lpstr>
      <vt:lpstr>Wingdings</vt:lpstr>
      <vt:lpstr>Arial</vt:lpstr>
      <vt:lpstr>Office Theme</vt:lpstr>
      <vt:lpstr>Artificial Intelligence</vt:lpstr>
      <vt:lpstr>Disclaimer</vt:lpstr>
      <vt:lpstr>Fantasy or Reality</vt:lpstr>
      <vt:lpstr>Mobile First -&gt; AI First</vt:lpstr>
      <vt:lpstr>The Last Wave</vt:lpstr>
      <vt:lpstr>Gartner</vt:lpstr>
      <vt:lpstr>Gartner Strategic Technology Trends - 2017</vt:lpstr>
      <vt:lpstr>IDC – Cognitive/AI Market Share</vt:lpstr>
      <vt:lpstr>PowerPoint Presentation</vt:lpstr>
      <vt:lpstr>Artificial Intelligence</vt:lpstr>
      <vt:lpstr>AI - &gt; Deep Learning</vt:lpstr>
      <vt:lpstr>Deep Learning</vt:lpstr>
      <vt:lpstr>Deep Learning</vt:lpstr>
      <vt:lpstr>The Mark I Perceptron</vt:lpstr>
      <vt:lpstr>Brain Inspired – Intelligent Machines</vt:lpstr>
      <vt:lpstr>The “one learning algorithm” hypothesis</vt:lpstr>
      <vt:lpstr>The “one learning algorithm” hypothesis</vt:lpstr>
      <vt:lpstr>Sensor representations in the brain</vt:lpstr>
      <vt:lpstr>Single Learning Algorithms</vt:lpstr>
      <vt:lpstr>Historical Perspective</vt:lpstr>
      <vt:lpstr>History</vt:lpstr>
      <vt:lpstr>Modern Success</vt:lpstr>
      <vt:lpstr>Modern Success</vt:lpstr>
      <vt:lpstr>ILSRVC – Imagenet</vt:lpstr>
      <vt:lpstr>Reasons for Success</vt:lpstr>
      <vt:lpstr>Machine Learning</vt:lpstr>
      <vt:lpstr>Use Cases</vt:lpstr>
      <vt:lpstr>Use Cases</vt:lpstr>
      <vt:lpstr>Why Deep Learning</vt:lpstr>
      <vt:lpstr>Machine Learning in Industry Movement</vt:lpstr>
      <vt:lpstr>Categories of Machine Learning</vt:lpstr>
      <vt:lpstr>From data to decisions and actions</vt:lpstr>
      <vt:lpstr>Machine Learning - Personas</vt:lpstr>
      <vt:lpstr>Machine Learning Ecosystem</vt:lpstr>
      <vt:lpstr>Steps to Build a Machine Learning Solution</vt:lpstr>
      <vt:lpstr>Example use cases</vt:lpstr>
      <vt:lpstr>PowerPoint Presentation</vt:lpstr>
      <vt:lpstr>Common Classes of Algorithms (Supervised|Unsupervised)</vt:lpstr>
      <vt:lpstr>Why you need to know these algorithms?</vt:lpstr>
      <vt:lpstr>Classification</vt:lpstr>
      <vt:lpstr>Clustering</vt:lpstr>
      <vt:lpstr>Regression</vt:lpstr>
      <vt:lpstr>Regression versus Classification</vt:lpstr>
      <vt:lpstr>Binary versus Multiclass Classification</vt:lpstr>
      <vt:lpstr>AI Use Cases</vt:lpstr>
      <vt:lpstr>Challenges to AI</vt:lpstr>
      <vt:lpstr>Data Collection Challenge</vt:lpstr>
      <vt:lpstr>New Use Cases /Applications</vt:lpstr>
      <vt:lpstr>Cons of Deep Learning</vt:lpstr>
      <vt:lpstr>PowerPoint Presentation</vt:lpstr>
      <vt:lpstr>Competitive Landscape</vt:lpstr>
      <vt:lpstr>Framework</vt:lpstr>
      <vt:lpstr>Frameworks</vt:lpstr>
      <vt:lpstr>Do Frameworks Matter?</vt:lpstr>
      <vt:lpstr>Framework Selection Criteria</vt:lpstr>
      <vt:lpstr>Google Trends DL Frameworks</vt:lpstr>
      <vt:lpstr>Topics</vt:lpstr>
      <vt:lpstr>Topics</vt:lpstr>
      <vt:lpstr>Computer Vision</vt:lpstr>
      <vt:lpstr>Hubbel and Wiesel</vt:lpstr>
      <vt:lpstr>Time Series Analysis</vt:lpstr>
      <vt:lpstr>Speech Synthesis</vt:lpstr>
      <vt:lpstr>Self Driving Car </vt:lpstr>
      <vt:lpstr>Robotics</vt:lpstr>
      <vt:lpstr>Artificial Intelligence</vt:lpstr>
    </vt:vector>
  </TitlesOfParts>
  <Company/>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dc:title>
  <dc:creator>Shivaji Dutta</dc:creator>
  <cp:lastModifiedBy>Shivaji Dutta</cp:lastModifiedBy>
  <cp:revision>82</cp:revision>
  <dcterms:created xsi:type="dcterms:W3CDTF">2017-05-15T19:16:52Z</dcterms:created>
  <dcterms:modified xsi:type="dcterms:W3CDTF">2017-05-23T21:45:59Z</dcterms:modified>
</cp:coreProperties>
</file>